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1"/>
  </p:sldMasterIdLst>
  <p:notesMasterIdLst>
    <p:notesMasterId r:id="rId10"/>
  </p:notesMasterIdLst>
  <p:sldIdLst>
    <p:sldId id="260" r:id="rId2"/>
    <p:sldId id="262" r:id="rId3"/>
    <p:sldId id="261" r:id="rId4"/>
    <p:sldId id="256" r:id="rId5"/>
    <p:sldId id="257" r:id="rId6"/>
    <p:sldId id="268" r:id="rId7"/>
    <p:sldId id="269" r:id="rId8"/>
    <p:sldId id="265"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2941" autoAdjust="0"/>
  </p:normalViewPr>
  <p:slideViewPr>
    <p:cSldViewPr snapToGrid="0">
      <p:cViewPr varScale="1">
        <p:scale>
          <a:sx n="73" d="100"/>
          <a:sy n="73" d="100"/>
        </p:scale>
        <p:origin x="1042"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1752D0-8357-46E2-9F54-159AFEF6EE07}" type="datetimeFigureOut">
              <a:rPr lang="en-IN" smtClean="0"/>
              <a:t>15-05-2024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83DF242-6684-4E55-96D7-5BF97E1321FC}" type="slidenum">
              <a:rPr lang="en-IN" smtClean="0"/>
              <a:t>‹#›</a:t>
            </a:fld>
            <a:endParaRPr lang="en-IN"/>
          </a:p>
        </p:txBody>
      </p:sp>
    </p:spTree>
    <p:extLst>
      <p:ext uri="{BB962C8B-B14F-4D97-AF65-F5344CB8AC3E}">
        <p14:creationId xmlns:p14="http://schemas.microsoft.com/office/powerpoint/2010/main" val="1413269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83DF242-6684-4E55-96D7-5BF97E1321FC}" type="slidenum">
              <a:rPr lang="en-IN" smtClean="0"/>
              <a:t>3</a:t>
            </a:fld>
            <a:endParaRPr lang="en-IN"/>
          </a:p>
        </p:txBody>
      </p:sp>
    </p:spTree>
    <p:extLst>
      <p:ext uri="{BB962C8B-B14F-4D97-AF65-F5344CB8AC3E}">
        <p14:creationId xmlns:p14="http://schemas.microsoft.com/office/powerpoint/2010/main" val="24069159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F47391-826F-E54B-A39E-50DAAA66B0D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16187E21-A356-7871-3AC6-94477962810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63E91910-980E-9600-2DC0-DDD4841F8C19}"/>
              </a:ext>
            </a:extLst>
          </p:cNvPr>
          <p:cNvSpPr>
            <a:spLocks noGrp="1"/>
          </p:cNvSpPr>
          <p:nvPr>
            <p:ph type="dt" sz="half" idx="10"/>
          </p:nvPr>
        </p:nvSpPr>
        <p:spPr/>
        <p:txBody>
          <a:bodyPr/>
          <a:lstStyle/>
          <a:p>
            <a:fld id="{C1911DE1-A8DD-4A16-A609-7618ED725489}" type="datetimeFigureOut">
              <a:rPr lang="en-IN" smtClean="0"/>
              <a:t>15-05-2024</a:t>
            </a:fld>
            <a:endParaRPr lang="en-IN"/>
          </a:p>
        </p:txBody>
      </p:sp>
      <p:sp>
        <p:nvSpPr>
          <p:cNvPr id="5" name="Footer Placeholder 4">
            <a:extLst>
              <a:ext uri="{FF2B5EF4-FFF2-40B4-BE49-F238E27FC236}">
                <a16:creationId xmlns:a16="http://schemas.microsoft.com/office/drawing/2014/main" id="{39FD85A4-8771-09F1-E37E-EF9517873CA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977009D-B862-BAC3-A72E-8BED5ADAD34A}"/>
              </a:ext>
            </a:extLst>
          </p:cNvPr>
          <p:cNvSpPr>
            <a:spLocks noGrp="1"/>
          </p:cNvSpPr>
          <p:nvPr>
            <p:ph type="sldNum" sz="quarter" idx="12"/>
          </p:nvPr>
        </p:nvSpPr>
        <p:spPr/>
        <p:txBody>
          <a:bodyPr/>
          <a:lstStyle/>
          <a:p>
            <a:fld id="{450E5301-45D3-4A9C-907A-A1D5353E79FB}" type="slidenum">
              <a:rPr lang="en-IN" smtClean="0"/>
              <a:t>‹#›</a:t>
            </a:fld>
            <a:endParaRPr lang="en-IN"/>
          </a:p>
        </p:txBody>
      </p:sp>
    </p:spTree>
    <p:extLst>
      <p:ext uri="{BB962C8B-B14F-4D97-AF65-F5344CB8AC3E}">
        <p14:creationId xmlns:p14="http://schemas.microsoft.com/office/powerpoint/2010/main" val="2931281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93EE39-A3C6-0DB1-88B9-A89F49EB954E}"/>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70E9B77F-329D-85AF-AC1E-B11E02C5895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E428F18-3E1E-D22F-EF3B-68636E5BA044}"/>
              </a:ext>
            </a:extLst>
          </p:cNvPr>
          <p:cNvSpPr>
            <a:spLocks noGrp="1"/>
          </p:cNvSpPr>
          <p:nvPr>
            <p:ph type="dt" sz="half" idx="10"/>
          </p:nvPr>
        </p:nvSpPr>
        <p:spPr/>
        <p:txBody>
          <a:bodyPr/>
          <a:lstStyle/>
          <a:p>
            <a:fld id="{C1911DE1-A8DD-4A16-A609-7618ED725489}" type="datetimeFigureOut">
              <a:rPr lang="en-IN" smtClean="0"/>
              <a:t>15-05-2024</a:t>
            </a:fld>
            <a:endParaRPr lang="en-IN"/>
          </a:p>
        </p:txBody>
      </p:sp>
      <p:sp>
        <p:nvSpPr>
          <p:cNvPr id="5" name="Footer Placeholder 4">
            <a:extLst>
              <a:ext uri="{FF2B5EF4-FFF2-40B4-BE49-F238E27FC236}">
                <a16:creationId xmlns:a16="http://schemas.microsoft.com/office/drawing/2014/main" id="{E2E3C31B-E589-CE30-B961-B1FCF9C72BB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A3566F6-7A28-017D-5096-DFAF851DC328}"/>
              </a:ext>
            </a:extLst>
          </p:cNvPr>
          <p:cNvSpPr>
            <a:spLocks noGrp="1"/>
          </p:cNvSpPr>
          <p:nvPr>
            <p:ph type="sldNum" sz="quarter" idx="12"/>
          </p:nvPr>
        </p:nvSpPr>
        <p:spPr/>
        <p:txBody>
          <a:bodyPr/>
          <a:lstStyle/>
          <a:p>
            <a:fld id="{450E5301-45D3-4A9C-907A-A1D5353E79FB}" type="slidenum">
              <a:rPr lang="en-IN" smtClean="0"/>
              <a:t>‹#›</a:t>
            </a:fld>
            <a:endParaRPr lang="en-IN"/>
          </a:p>
        </p:txBody>
      </p:sp>
    </p:spTree>
    <p:extLst>
      <p:ext uri="{BB962C8B-B14F-4D97-AF65-F5344CB8AC3E}">
        <p14:creationId xmlns:p14="http://schemas.microsoft.com/office/powerpoint/2010/main" val="17041261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5CA0B76-90C5-54D5-FBA5-BBF1455BE0A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0FFB6D2B-AB11-871F-7C77-DA20F56EAAB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C5459F5-39F0-312F-C085-B72FC0266C84}"/>
              </a:ext>
            </a:extLst>
          </p:cNvPr>
          <p:cNvSpPr>
            <a:spLocks noGrp="1"/>
          </p:cNvSpPr>
          <p:nvPr>
            <p:ph type="dt" sz="half" idx="10"/>
          </p:nvPr>
        </p:nvSpPr>
        <p:spPr/>
        <p:txBody>
          <a:bodyPr/>
          <a:lstStyle/>
          <a:p>
            <a:fld id="{C1911DE1-A8DD-4A16-A609-7618ED725489}" type="datetimeFigureOut">
              <a:rPr lang="en-IN" smtClean="0"/>
              <a:t>15-05-2024</a:t>
            </a:fld>
            <a:endParaRPr lang="en-IN"/>
          </a:p>
        </p:txBody>
      </p:sp>
      <p:sp>
        <p:nvSpPr>
          <p:cNvPr id="5" name="Footer Placeholder 4">
            <a:extLst>
              <a:ext uri="{FF2B5EF4-FFF2-40B4-BE49-F238E27FC236}">
                <a16:creationId xmlns:a16="http://schemas.microsoft.com/office/drawing/2014/main" id="{941B5CB4-B028-7BD2-1DBE-3024E59FAAB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7BD8D45-0076-9759-BB95-4305E2A39DC4}"/>
              </a:ext>
            </a:extLst>
          </p:cNvPr>
          <p:cNvSpPr>
            <a:spLocks noGrp="1"/>
          </p:cNvSpPr>
          <p:nvPr>
            <p:ph type="sldNum" sz="quarter" idx="12"/>
          </p:nvPr>
        </p:nvSpPr>
        <p:spPr/>
        <p:txBody>
          <a:bodyPr/>
          <a:lstStyle/>
          <a:p>
            <a:fld id="{450E5301-45D3-4A9C-907A-A1D5353E79FB}" type="slidenum">
              <a:rPr lang="en-IN" smtClean="0"/>
              <a:t>‹#›</a:t>
            </a:fld>
            <a:endParaRPr lang="en-IN"/>
          </a:p>
        </p:txBody>
      </p:sp>
    </p:spTree>
    <p:extLst>
      <p:ext uri="{BB962C8B-B14F-4D97-AF65-F5344CB8AC3E}">
        <p14:creationId xmlns:p14="http://schemas.microsoft.com/office/powerpoint/2010/main" val="5337995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CAEE9B-37E1-C4BB-F678-C5B07A561B0B}"/>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DCDBB33-2EE5-3A44-D874-708C89D0E2B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4CD6664-D7F9-F055-E1D6-29F09F79AD67}"/>
              </a:ext>
            </a:extLst>
          </p:cNvPr>
          <p:cNvSpPr>
            <a:spLocks noGrp="1"/>
          </p:cNvSpPr>
          <p:nvPr>
            <p:ph type="dt" sz="half" idx="10"/>
          </p:nvPr>
        </p:nvSpPr>
        <p:spPr/>
        <p:txBody>
          <a:bodyPr/>
          <a:lstStyle/>
          <a:p>
            <a:fld id="{C1911DE1-A8DD-4A16-A609-7618ED725489}" type="datetimeFigureOut">
              <a:rPr lang="en-IN" smtClean="0"/>
              <a:t>15-05-2024</a:t>
            </a:fld>
            <a:endParaRPr lang="en-IN"/>
          </a:p>
        </p:txBody>
      </p:sp>
      <p:sp>
        <p:nvSpPr>
          <p:cNvPr id="5" name="Footer Placeholder 4">
            <a:extLst>
              <a:ext uri="{FF2B5EF4-FFF2-40B4-BE49-F238E27FC236}">
                <a16:creationId xmlns:a16="http://schemas.microsoft.com/office/drawing/2014/main" id="{1AA54C4F-BE5E-8BF8-13B0-5E5C54DDF3D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14078F7-2900-1133-31C8-EA227E2CBAF1}"/>
              </a:ext>
            </a:extLst>
          </p:cNvPr>
          <p:cNvSpPr>
            <a:spLocks noGrp="1"/>
          </p:cNvSpPr>
          <p:nvPr>
            <p:ph type="sldNum" sz="quarter" idx="12"/>
          </p:nvPr>
        </p:nvSpPr>
        <p:spPr/>
        <p:txBody>
          <a:bodyPr/>
          <a:lstStyle/>
          <a:p>
            <a:fld id="{450E5301-45D3-4A9C-907A-A1D5353E79FB}" type="slidenum">
              <a:rPr lang="en-IN" smtClean="0"/>
              <a:t>‹#›</a:t>
            </a:fld>
            <a:endParaRPr lang="en-IN"/>
          </a:p>
        </p:txBody>
      </p:sp>
    </p:spTree>
    <p:extLst>
      <p:ext uri="{BB962C8B-B14F-4D97-AF65-F5344CB8AC3E}">
        <p14:creationId xmlns:p14="http://schemas.microsoft.com/office/powerpoint/2010/main" val="23957329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7E4006-74AB-818E-D26C-2708C408A3E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1F30A0F7-178A-4D23-2854-877834A9C46B}"/>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45A9090-7744-C7BA-0EF7-709780B89D34}"/>
              </a:ext>
            </a:extLst>
          </p:cNvPr>
          <p:cNvSpPr>
            <a:spLocks noGrp="1"/>
          </p:cNvSpPr>
          <p:nvPr>
            <p:ph type="dt" sz="half" idx="10"/>
          </p:nvPr>
        </p:nvSpPr>
        <p:spPr/>
        <p:txBody>
          <a:bodyPr/>
          <a:lstStyle/>
          <a:p>
            <a:fld id="{C1911DE1-A8DD-4A16-A609-7618ED725489}" type="datetimeFigureOut">
              <a:rPr lang="en-IN" smtClean="0"/>
              <a:t>15-05-2024</a:t>
            </a:fld>
            <a:endParaRPr lang="en-IN"/>
          </a:p>
        </p:txBody>
      </p:sp>
      <p:sp>
        <p:nvSpPr>
          <p:cNvPr id="5" name="Footer Placeholder 4">
            <a:extLst>
              <a:ext uri="{FF2B5EF4-FFF2-40B4-BE49-F238E27FC236}">
                <a16:creationId xmlns:a16="http://schemas.microsoft.com/office/drawing/2014/main" id="{1B105798-F7C0-9F72-2C09-0D533D472A5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079E3F5-573C-4784-BD0E-87562E1B5515}"/>
              </a:ext>
            </a:extLst>
          </p:cNvPr>
          <p:cNvSpPr>
            <a:spLocks noGrp="1"/>
          </p:cNvSpPr>
          <p:nvPr>
            <p:ph type="sldNum" sz="quarter" idx="12"/>
          </p:nvPr>
        </p:nvSpPr>
        <p:spPr/>
        <p:txBody>
          <a:bodyPr/>
          <a:lstStyle/>
          <a:p>
            <a:fld id="{450E5301-45D3-4A9C-907A-A1D5353E79FB}" type="slidenum">
              <a:rPr lang="en-IN" smtClean="0"/>
              <a:t>‹#›</a:t>
            </a:fld>
            <a:endParaRPr lang="en-IN"/>
          </a:p>
        </p:txBody>
      </p:sp>
    </p:spTree>
    <p:extLst>
      <p:ext uri="{BB962C8B-B14F-4D97-AF65-F5344CB8AC3E}">
        <p14:creationId xmlns:p14="http://schemas.microsoft.com/office/powerpoint/2010/main" val="24286908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8591B8-25CD-4ACC-3016-2C6C830CB56D}"/>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1DE9B953-A9D5-965E-1FC5-18418ACFA4F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C4BA1407-465A-52EE-9B76-9BD723D9179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9FE000C5-B421-E027-99B3-23C1E17D83C7}"/>
              </a:ext>
            </a:extLst>
          </p:cNvPr>
          <p:cNvSpPr>
            <a:spLocks noGrp="1"/>
          </p:cNvSpPr>
          <p:nvPr>
            <p:ph type="dt" sz="half" idx="10"/>
          </p:nvPr>
        </p:nvSpPr>
        <p:spPr/>
        <p:txBody>
          <a:bodyPr/>
          <a:lstStyle/>
          <a:p>
            <a:fld id="{C1911DE1-A8DD-4A16-A609-7618ED725489}" type="datetimeFigureOut">
              <a:rPr lang="en-IN" smtClean="0"/>
              <a:t>15-05-2024</a:t>
            </a:fld>
            <a:endParaRPr lang="en-IN"/>
          </a:p>
        </p:txBody>
      </p:sp>
      <p:sp>
        <p:nvSpPr>
          <p:cNvPr id="6" name="Footer Placeholder 5">
            <a:extLst>
              <a:ext uri="{FF2B5EF4-FFF2-40B4-BE49-F238E27FC236}">
                <a16:creationId xmlns:a16="http://schemas.microsoft.com/office/drawing/2014/main" id="{50839F09-B1BB-AF47-C640-096EAACB383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63E1485-FF49-579E-4D3B-00909F008ADC}"/>
              </a:ext>
            </a:extLst>
          </p:cNvPr>
          <p:cNvSpPr>
            <a:spLocks noGrp="1"/>
          </p:cNvSpPr>
          <p:nvPr>
            <p:ph type="sldNum" sz="quarter" idx="12"/>
          </p:nvPr>
        </p:nvSpPr>
        <p:spPr/>
        <p:txBody>
          <a:bodyPr/>
          <a:lstStyle/>
          <a:p>
            <a:fld id="{450E5301-45D3-4A9C-907A-A1D5353E79FB}" type="slidenum">
              <a:rPr lang="en-IN" smtClean="0"/>
              <a:t>‹#›</a:t>
            </a:fld>
            <a:endParaRPr lang="en-IN"/>
          </a:p>
        </p:txBody>
      </p:sp>
    </p:spTree>
    <p:extLst>
      <p:ext uri="{BB962C8B-B14F-4D97-AF65-F5344CB8AC3E}">
        <p14:creationId xmlns:p14="http://schemas.microsoft.com/office/powerpoint/2010/main" val="12247762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E53EEB-0340-0D2B-C63E-C6DF5EC2082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A69DAB08-337E-8C3B-8205-DBC9912613C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D94DA34-4B3B-FF4A-C030-EBCE58E02D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D93739C2-8860-B4E4-D2EE-69D2CDCD5FE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A3BF662-3265-9B99-5BCD-678180DD361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D87D6B7B-ECE7-DEA4-12DB-43FEB47A7098}"/>
              </a:ext>
            </a:extLst>
          </p:cNvPr>
          <p:cNvSpPr>
            <a:spLocks noGrp="1"/>
          </p:cNvSpPr>
          <p:nvPr>
            <p:ph type="dt" sz="half" idx="10"/>
          </p:nvPr>
        </p:nvSpPr>
        <p:spPr/>
        <p:txBody>
          <a:bodyPr/>
          <a:lstStyle/>
          <a:p>
            <a:fld id="{C1911DE1-A8DD-4A16-A609-7618ED725489}" type="datetimeFigureOut">
              <a:rPr lang="en-IN" smtClean="0"/>
              <a:t>15-05-2024</a:t>
            </a:fld>
            <a:endParaRPr lang="en-IN"/>
          </a:p>
        </p:txBody>
      </p:sp>
      <p:sp>
        <p:nvSpPr>
          <p:cNvPr id="8" name="Footer Placeholder 7">
            <a:extLst>
              <a:ext uri="{FF2B5EF4-FFF2-40B4-BE49-F238E27FC236}">
                <a16:creationId xmlns:a16="http://schemas.microsoft.com/office/drawing/2014/main" id="{2D119BC5-4101-15AB-BE13-519B520F4D03}"/>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D4E356AA-C224-CFB4-972F-C0DE7B41078A}"/>
              </a:ext>
            </a:extLst>
          </p:cNvPr>
          <p:cNvSpPr>
            <a:spLocks noGrp="1"/>
          </p:cNvSpPr>
          <p:nvPr>
            <p:ph type="sldNum" sz="quarter" idx="12"/>
          </p:nvPr>
        </p:nvSpPr>
        <p:spPr/>
        <p:txBody>
          <a:bodyPr/>
          <a:lstStyle/>
          <a:p>
            <a:fld id="{450E5301-45D3-4A9C-907A-A1D5353E79FB}" type="slidenum">
              <a:rPr lang="en-IN" smtClean="0"/>
              <a:t>‹#›</a:t>
            </a:fld>
            <a:endParaRPr lang="en-IN"/>
          </a:p>
        </p:txBody>
      </p:sp>
    </p:spTree>
    <p:extLst>
      <p:ext uri="{BB962C8B-B14F-4D97-AF65-F5344CB8AC3E}">
        <p14:creationId xmlns:p14="http://schemas.microsoft.com/office/powerpoint/2010/main" val="27923372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419F59-082F-81D1-BC93-1F9BC0712089}"/>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B981015A-E2B1-4975-E15A-28B535D3FE23}"/>
              </a:ext>
            </a:extLst>
          </p:cNvPr>
          <p:cNvSpPr>
            <a:spLocks noGrp="1"/>
          </p:cNvSpPr>
          <p:nvPr>
            <p:ph type="dt" sz="half" idx="10"/>
          </p:nvPr>
        </p:nvSpPr>
        <p:spPr/>
        <p:txBody>
          <a:bodyPr/>
          <a:lstStyle/>
          <a:p>
            <a:fld id="{C1911DE1-A8DD-4A16-A609-7618ED725489}" type="datetimeFigureOut">
              <a:rPr lang="en-IN" smtClean="0"/>
              <a:t>15-05-2024</a:t>
            </a:fld>
            <a:endParaRPr lang="en-IN"/>
          </a:p>
        </p:txBody>
      </p:sp>
      <p:sp>
        <p:nvSpPr>
          <p:cNvPr id="4" name="Footer Placeholder 3">
            <a:extLst>
              <a:ext uri="{FF2B5EF4-FFF2-40B4-BE49-F238E27FC236}">
                <a16:creationId xmlns:a16="http://schemas.microsoft.com/office/drawing/2014/main" id="{7983772E-3A51-80C8-1832-9A080030DE17}"/>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80BABB78-3A89-3F13-290B-F2AF4EF12789}"/>
              </a:ext>
            </a:extLst>
          </p:cNvPr>
          <p:cNvSpPr>
            <a:spLocks noGrp="1"/>
          </p:cNvSpPr>
          <p:nvPr>
            <p:ph type="sldNum" sz="quarter" idx="12"/>
          </p:nvPr>
        </p:nvSpPr>
        <p:spPr/>
        <p:txBody>
          <a:bodyPr/>
          <a:lstStyle/>
          <a:p>
            <a:fld id="{450E5301-45D3-4A9C-907A-A1D5353E79FB}" type="slidenum">
              <a:rPr lang="en-IN" smtClean="0"/>
              <a:t>‹#›</a:t>
            </a:fld>
            <a:endParaRPr lang="en-IN"/>
          </a:p>
        </p:txBody>
      </p:sp>
    </p:spTree>
    <p:extLst>
      <p:ext uri="{BB962C8B-B14F-4D97-AF65-F5344CB8AC3E}">
        <p14:creationId xmlns:p14="http://schemas.microsoft.com/office/powerpoint/2010/main" val="24743463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C420405-BA89-D31D-21E1-00C62C2CCB8D}"/>
              </a:ext>
            </a:extLst>
          </p:cNvPr>
          <p:cNvSpPr>
            <a:spLocks noGrp="1"/>
          </p:cNvSpPr>
          <p:nvPr>
            <p:ph type="dt" sz="half" idx="10"/>
          </p:nvPr>
        </p:nvSpPr>
        <p:spPr/>
        <p:txBody>
          <a:bodyPr/>
          <a:lstStyle/>
          <a:p>
            <a:fld id="{C1911DE1-A8DD-4A16-A609-7618ED725489}" type="datetimeFigureOut">
              <a:rPr lang="en-IN" smtClean="0"/>
              <a:t>15-05-2024</a:t>
            </a:fld>
            <a:endParaRPr lang="en-IN"/>
          </a:p>
        </p:txBody>
      </p:sp>
      <p:sp>
        <p:nvSpPr>
          <p:cNvPr id="3" name="Footer Placeholder 2">
            <a:extLst>
              <a:ext uri="{FF2B5EF4-FFF2-40B4-BE49-F238E27FC236}">
                <a16:creationId xmlns:a16="http://schemas.microsoft.com/office/drawing/2014/main" id="{31DCDFE2-4E3B-3CDD-6F17-EB96415A03D3}"/>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9F523340-0415-D3D8-80A8-9AA562965F29}"/>
              </a:ext>
            </a:extLst>
          </p:cNvPr>
          <p:cNvSpPr>
            <a:spLocks noGrp="1"/>
          </p:cNvSpPr>
          <p:nvPr>
            <p:ph type="sldNum" sz="quarter" idx="12"/>
          </p:nvPr>
        </p:nvSpPr>
        <p:spPr/>
        <p:txBody>
          <a:bodyPr/>
          <a:lstStyle/>
          <a:p>
            <a:fld id="{450E5301-45D3-4A9C-907A-A1D5353E79FB}" type="slidenum">
              <a:rPr lang="en-IN" smtClean="0"/>
              <a:t>‹#›</a:t>
            </a:fld>
            <a:endParaRPr lang="en-IN"/>
          </a:p>
        </p:txBody>
      </p:sp>
    </p:spTree>
    <p:extLst>
      <p:ext uri="{BB962C8B-B14F-4D97-AF65-F5344CB8AC3E}">
        <p14:creationId xmlns:p14="http://schemas.microsoft.com/office/powerpoint/2010/main" val="14729213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7477C-CEBA-8C9C-5A34-B40C31DEB58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7A3187CB-11F1-2372-07FD-7A45B661C3D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A2C7B6BC-20D3-4167-E7EB-D8FCFA3D531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9ABE386-D7F7-F167-13AD-263032E02DD0}"/>
              </a:ext>
            </a:extLst>
          </p:cNvPr>
          <p:cNvSpPr>
            <a:spLocks noGrp="1"/>
          </p:cNvSpPr>
          <p:nvPr>
            <p:ph type="dt" sz="half" idx="10"/>
          </p:nvPr>
        </p:nvSpPr>
        <p:spPr/>
        <p:txBody>
          <a:bodyPr/>
          <a:lstStyle/>
          <a:p>
            <a:fld id="{C1911DE1-A8DD-4A16-A609-7618ED725489}" type="datetimeFigureOut">
              <a:rPr lang="en-IN" smtClean="0"/>
              <a:t>15-05-2024</a:t>
            </a:fld>
            <a:endParaRPr lang="en-IN"/>
          </a:p>
        </p:txBody>
      </p:sp>
      <p:sp>
        <p:nvSpPr>
          <p:cNvPr id="6" name="Footer Placeholder 5">
            <a:extLst>
              <a:ext uri="{FF2B5EF4-FFF2-40B4-BE49-F238E27FC236}">
                <a16:creationId xmlns:a16="http://schemas.microsoft.com/office/drawing/2014/main" id="{5D34BE74-EF49-48CD-61C6-A176147A266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A598C2A9-F96E-FC90-0053-B0A110CC8734}"/>
              </a:ext>
            </a:extLst>
          </p:cNvPr>
          <p:cNvSpPr>
            <a:spLocks noGrp="1"/>
          </p:cNvSpPr>
          <p:nvPr>
            <p:ph type="sldNum" sz="quarter" idx="12"/>
          </p:nvPr>
        </p:nvSpPr>
        <p:spPr/>
        <p:txBody>
          <a:bodyPr/>
          <a:lstStyle/>
          <a:p>
            <a:fld id="{450E5301-45D3-4A9C-907A-A1D5353E79FB}" type="slidenum">
              <a:rPr lang="en-IN" smtClean="0"/>
              <a:t>‹#›</a:t>
            </a:fld>
            <a:endParaRPr lang="en-IN"/>
          </a:p>
        </p:txBody>
      </p:sp>
    </p:spTree>
    <p:extLst>
      <p:ext uri="{BB962C8B-B14F-4D97-AF65-F5344CB8AC3E}">
        <p14:creationId xmlns:p14="http://schemas.microsoft.com/office/powerpoint/2010/main" val="34672810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BB4412-7855-A918-E8E8-B718737197F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F55B22B3-A852-D9EF-6702-67F0AF4C96C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8F6BB3C2-BD68-8133-85FA-8C90DD2911D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E286CE5-23C9-E024-B883-C0837DD93075}"/>
              </a:ext>
            </a:extLst>
          </p:cNvPr>
          <p:cNvSpPr>
            <a:spLocks noGrp="1"/>
          </p:cNvSpPr>
          <p:nvPr>
            <p:ph type="dt" sz="half" idx="10"/>
          </p:nvPr>
        </p:nvSpPr>
        <p:spPr/>
        <p:txBody>
          <a:bodyPr/>
          <a:lstStyle/>
          <a:p>
            <a:fld id="{C1911DE1-A8DD-4A16-A609-7618ED725489}" type="datetimeFigureOut">
              <a:rPr lang="en-IN" smtClean="0"/>
              <a:t>15-05-2024</a:t>
            </a:fld>
            <a:endParaRPr lang="en-IN"/>
          </a:p>
        </p:txBody>
      </p:sp>
      <p:sp>
        <p:nvSpPr>
          <p:cNvPr id="6" name="Footer Placeholder 5">
            <a:extLst>
              <a:ext uri="{FF2B5EF4-FFF2-40B4-BE49-F238E27FC236}">
                <a16:creationId xmlns:a16="http://schemas.microsoft.com/office/drawing/2014/main" id="{731B6A30-2527-D3A0-8798-0CD5AB2A64D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E41801BB-7335-1494-0D42-640FA4FD3CDF}"/>
              </a:ext>
            </a:extLst>
          </p:cNvPr>
          <p:cNvSpPr>
            <a:spLocks noGrp="1"/>
          </p:cNvSpPr>
          <p:nvPr>
            <p:ph type="sldNum" sz="quarter" idx="12"/>
          </p:nvPr>
        </p:nvSpPr>
        <p:spPr/>
        <p:txBody>
          <a:bodyPr/>
          <a:lstStyle/>
          <a:p>
            <a:fld id="{450E5301-45D3-4A9C-907A-A1D5353E79FB}" type="slidenum">
              <a:rPr lang="en-IN" smtClean="0"/>
              <a:t>‹#›</a:t>
            </a:fld>
            <a:endParaRPr lang="en-IN"/>
          </a:p>
        </p:txBody>
      </p:sp>
    </p:spTree>
    <p:extLst>
      <p:ext uri="{BB962C8B-B14F-4D97-AF65-F5344CB8AC3E}">
        <p14:creationId xmlns:p14="http://schemas.microsoft.com/office/powerpoint/2010/main" val="16361783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7DF640B-0BB2-F8B9-2C68-376889EF785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D8CED003-FE4D-8B70-D68A-630EDB5A467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93CC441-C4A4-6693-9895-A4F9239617C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C1911DE1-A8DD-4A16-A609-7618ED725489}" type="datetimeFigureOut">
              <a:rPr lang="en-IN" smtClean="0"/>
              <a:t>15-05-2024</a:t>
            </a:fld>
            <a:endParaRPr lang="en-IN"/>
          </a:p>
        </p:txBody>
      </p:sp>
      <p:sp>
        <p:nvSpPr>
          <p:cNvPr id="5" name="Footer Placeholder 4">
            <a:extLst>
              <a:ext uri="{FF2B5EF4-FFF2-40B4-BE49-F238E27FC236}">
                <a16:creationId xmlns:a16="http://schemas.microsoft.com/office/drawing/2014/main" id="{0CCDC430-94D5-4629-5712-16EC193654E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IN"/>
          </a:p>
        </p:txBody>
      </p:sp>
      <p:sp>
        <p:nvSpPr>
          <p:cNvPr id="6" name="Slide Number Placeholder 5">
            <a:extLst>
              <a:ext uri="{FF2B5EF4-FFF2-40B4-BE49-F238E27FC236}">
                <a16:creationId xmlns:a16="http://schemas.microsoft.com/office/drawing/2014/main" id="{EC6DC6F4-29A9-4EA7-9F83-A72FCDC5EF3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50E5301-45D3-4A9C-907A-A1D5353E79FB}" type="slidenum">
              <a:rPr lang="en-IN" smtClean="0"/>
              <a:t>‹#›</a:t>
            </a:fld>
            <a:endParaRPr lang="en-IN"/>
          </a:p>
        </p:txBody>
      </p:sp>
    </p:spTree>
    <p:extLst>
      <p:ext uri="{BB962C8B-B14F-4D97-AF65-F5344CB8AC3E}">
        <p14:creationId xmlns:p14="http://schemas.microsoft.com/office/powerpoint/2010/main" val="1768961523"/>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svg"/></Relationships>
</file>

<file path=ppt/slides/_rels/slide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github.com/ds-souvik/Predictive-model-to-classify-profitable-borrowers/tree/main"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3.sv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hyperlink" Target="https://github.com/ds-souvik/Predictive-model-to-classify-profitable-borrowers/blob/main/Data_Analysis_and_Data_Processing_v0.1.ipynb" TargetMode="External"/><Relationship Id="rId7" Type="http://schemas.openxmlformats.org/officeDocument/2006/relationships/image" Target="../media/image4.emf"/><Relationship Id="rId2" Type="http://schemas.openxmlformats.org/officeDocument/2006/relationships/hyperlink" Target="https://huggingface.co/datasets/codesignal/lending-club-loan-accepted/blob/main/accepted_2007_to_2018Q4.csv" TargetMode="External"/><Relationship Id="rId1" Type="http://schemas.openxmlformats.org/officeDocument/2006/relationships/slideLayout" Target="../slideLayouts/slideLayout2.xml"/><Relationship Id="rId6" Type="http://schemas.openxmlformats.org/officeDocument/2006/relationships/package" Target="../embeddings/Microsoft_Excel_Worksheet.xlsx"/><Relationship Id="rId5" Type="http://schemas.openxmlformats.org/officeDocument/2006/relationships/image" Target="../media/image3.sv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github.com/ds-souvik/Predictive-model-to-classify-profitable-borrowers/blob/main/Data_Analysis_and_Data_Processing_v0.1.ipynb" TargetMode="External"/><Relationship Id="rId1" Type="http://schemas.openxmlformats.org/officeDocument/2006/relationships/slideLayout" Target="../slideLayouts/slideLayout2.xml"/><Relationship Id="rId6" Type="http://schemas.openxmlformats.org/officeDocument/2006/relationships/image" Target="../media/image5.emf"/><Relationship Id="rId5" Type="http://schemas.openxmlformats.org/officeDocument/2006/relationships/package" Target="../embeddings/Microsoft_Excel_Worksheet1.xlsx"/><Relationship Id="rId4" Type="http://schemas.openxmlformats.org/officeDocument/2006/relationships/image" Target="../media/image3.svg"/></Relationships>
</file>

<file path=ppt/slides/_rels/slide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Person kayaking river at sunset">
            <a:extLst>
              <a:ext uri="{FF2B5EF4-FFF2-40B4-BE49-F238E27FC236}">
                <a16:creationId xmlns:a16="http://schemas.microsoft.com/office/drawing/2014/main" id="{2450192A-9566-676B-B7B2-3905296A5903}"/>
              </a:ext>
            </a:extLst>
          </p:cNvPr>
          <p:cNvPicPr>
            <a:picLocks noChangeAspect="1"/>
          </p:cNvPicPr>
          <p:nvPr/>
        </p:nvPicPr>
        <p:blipFill rotWithShape="1">
          <a:blip r:embed="rId2">
            <a:extLst>
              <a:ext uri="{28A0092B-C50C-407E-A947-70E740481C1C}">
                <a14:useLocalDpi xmlns:a14="http://schemas.microsoft.com/office/drawing/2010/main" val="0"/>
              </a:ext>
            </a:extLst>
          </a:blip>
          <a:srcRect r="9777"/>
          <a:stretch/>
        </p:blipFill>
        <p:spPr>
          <a:xfrm>
            <a:off x="0" y="-3234"/>
            <a:ext cx="12192000" cy="6858000"/>
          </a:xfrm>
          <a:prstGeom prst="rect">
            <a:avLst/>
          </a:prstGeom>
        </p:spPr>
      </p:pic>
      <p:cxnSp>
        <p:nvCxnSpPr>
          <p:cNvPr id="4" name="Straight Connector 3">
            <a:extLst>
              <a:ext uri="{FF2B5EF4-FFF2-40B4-BE49-F238E27FC236}">
                <a16:creationId xmlns:a16="http://schemas.microsoft.com/office/drawing/2014/main" id="{02B2B71D-8221-C98E-39A6-F67310073702}"/>
              </a:ext>
            </a:extLst>
          </p:cNvPr>
          <p:cNvCxnSpPr/>
          <p:nvPr/>
        </p:nvCxnSpPr>
        <p:spPr>
          <a:xfrm>
            <a:off x="422787" y="688259"/>
            <a:ext cx="11346426" cy="0"/>
          </a:xfrm>
          <a:prstGeom prst="line">
            <a:avLst/>
          </a:prstGeom>
        </p:spPr>
        <p:style>
          <a:lnRef idx="2">
            <a:schemeClr val="accent1"/>
          </a:lnRef>
          <a:fillRef idx="0">
            <a:schemeClr val="accent1"/>
          </a:fillRef>
          <a:effectRef idx="1">
            <a:schemeClr val="accent1"/>
          </a:effectRef>
          <a:fontRef idx="minor">
            <a:schemeClr val="tx1"/>
          </a:fontRef>
        </p:style>
      </p:cxnSp>
      <p:sp>
        <p:nvSpPr>
          <p:cNvPr id="5" name="TextBox 4">
            <a:extLst>
              <a:ext uri="{FF2B5EF4-FFF2-40B4-BE49-F238E27FC236}">
                <a16:creationId xmlns:a16="http://schemas.microsoft.com/office/drawing/2014/main" id="{A0F5041B-1407-1688-662F-A169673D0C9F}"/>
              </a:ext>
            </a:extLst>
          </p:cNvPr>
          <p:cNvSpPr txBox="1"/>
          <p:nvPr/>
        </p:nvSpPr>
        <p:spPr>
          <a:xfrm>
            <a:off x="299880" y="196684"/>
            <a:ext cx="9340649" cy="523220"/>
          </a:xfrm>
          <a:prstGeom prst="rect">
            <a:avLst/>
          </a:prstGeom>
          <a:noFill/>
        </p:spPr>
        <p:txBody>
          <a:bodyPr wrap="square" rtlCol="0">
            <a:spAutoFit/>
          </a:bodyPr>
          <a:lstStyle/>
          <a:p>
            <a:r>
              <a:rPr lang="en-US" sz="2800">
                <a:latin typeface="Georgia Pro" panose="020F0502020204030204" pitchFamily="18" charset="0"/>
              </a:rPr>
              <a:t>Predictive </a:t>
            </a:r>
            <a:r>
              <a:rPr lang="en-US" sz="2800" dirty="0">
                <a:latin typeface="Georgia Pro" panose="020F0502020204030204" pitchFamily="18" charset="0"/>
              </a:rPr>
              <a:t>model to classify profitable borrowers</a:t>
            </a:r>
            <a:endParaRPr lang="en-IN" sz="2800" dirty="0">
              <a:latin typeface="Georgia Pro" panose="020F0502020204030204" pitchFamily="18" charset="0"/>
            </a:endParaRPr>
          </a:p>
        </p:txBody>
      </p:sp>
      <p:sp>
        <p:nvSpPr>
          <p:cNvPr id="6" name="TextBox 5">
            <a:extLst>
              <a:ext uri="{FF2B5EF4-FFF2-40B4-BE49-F238E27FC236}">
                <a16:creationId xmlns:a16="http://schemas.microsoft.com/office/drawing/2014/main" id="{1A7F098F-EA27-697D-45CD-5336F4B75C73}"/>
              </a:ext>
            </a:extLst>
          </p:cNvPr>
          <p:cNvSpPr txBox="1"/>
          <p:nvPr/>
        </p:nvSpPr>
        <p:spPr>
          <a:xfrm>
            <a:off x="299879" y="1379753"/>
            <a:ext cx="6494848" cy="815608"/>
          </a:xfrm>
          <a:prstGeom prst="rect">
            <a:avLst/>
          </a:prstGeom>
          <a:noFill/>
        </p:spPr>
        <p:txBody>
          <a:bodyPr wrap="square" rtlCol="0">
            <a:spAutoFit/>
          </a:bodyPr>
          <a:lstStyle/>
          <a:p>
            <a:r>
              <a:rPr lang="en-IN" dirty="0">
                <a:latin typeface="Georgia Pro" panose="02040502050405020303" pitchFamily="18" charset="0"/>
              </a:rPr>
              <a:t>Prepared By: Souvik Ganguly</a:t>
            </a:r>
          </a:p>
          <a:p>
            <a:endParaRPr lang="en-IN" dirty="0">
              <a:latin typeface="Georgia Pro" panose="02040502050405020303" pitchFamily="18" charset="0"/>
            </a:endParaRPr>
          </a:p>
          <a:p>
            <a:r>
              <a:rPr lang="en-IN" sz="1100" dirty="0">
                <a:latin typeface="Georgia Pro" panose="02040502050405020303" pitchFamily="18" charset="0"/>
              </a:rPr>
              <a:t>Date: 15</a:t>
            </a:r>
            <a:r>
              <a:rPr lang="en-IN" sz="1100" baseline="30000" dirty="0">
                <a:latin typeface="Georgia Pro" panose="02040502050405020303" pitchFamily="18" charset="0"/>
              </a:rPr>
              <a:t>th</a:t>
            </a:r>
            <a:r>
              <a:rPr lang="en-IN" sz="1100" dirty="0">
                <a:latin typeface="Georgia Pro" panose="02040502050405020303" pitchFamily="18" charset="0"/>
              </a:rPr>
              <a:t> May 2024</a:t>
            </a:r>
          </a:p>
        </p:txBody>
      </p:sp>
      <p:pic>
        <p:nvPicPr>
          <p:cNvPr id="11" name="Graphic 10">
            <a:extLst>
              <a:ext uri="{FF2B5EF4-FFF2-40B4-BE49-F238E27FC236}">
                <a16:creationId xmlns:a16="http://schemas.microsoft.com/office/drawing/2014/main" id="{BE389CC4-1715-B4D3-CDD2-15DBF0FE456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223153" y="89582"/>
            <a:ext cx="892647" cy="523218"/>
          </a:xfrm>
          <a:prstGeom prst="rect">
            <a:avLst/>
          </a:prstGeom>
        </p:spPr>
      </p:pic>
      <p:sp>
        <p:nvSpPr>
          <p:cNvPr id="2" name="TextBox 1">
            <a:extLst>
              <a:ext uri="{FF2B5EF4-FFF2-40B4-BE49-F238E27FC236}">
                <a16:creationId xmlns:a16="http://schemas.microsoft.com/office/drawing/2014/main" id="{AB82D3D3-818E-E488-D9D4-6D713C92B3EA}"/>
              </a:ext>
            </a:extLst>
          </p:cNvPr>
          <p:cNvSpPr txBox="1"/>
          <p:nvPr/>
        </p:nvSpPr>
        <p:spPr>
          <a:xfrm>
            <a:off x="299879" y="719904"/>
            <a:ext cx="10803549" cy="307777"/>
          </a:xfrm>
          <a:prstGeom prst="rect">
            <a:avLst/>
          </a:prstGeom>
          <a:noFill/>
        </p:spPr>
        <p:txBody>
          <a:bodyPr wrap="square" rtlCol="0">
            <a:spAutoFit/>
          </a:bodyPr>
          <a:lstStyle/>
          <a:p>
            <a:r>
              <a:rPr lang="en-IN" sz="1400" dirty="0">
                <a:latin typeface="Georgia Pro" panose="02040502050405020303" pitchFamily="18" charset="0"/>
              </a:rPr>
              <a:t>Identify customers who will either fully pay their loans or their loans needs to be charged off</a:t>
            </a:r>
          </a:p>
        </p:txBody>
      </p:sp>
    </p:spTree>
    <p:extLst>
      <p:ext uri="{BB962C8B-B14F-4D97-AF65-F5344CB8AC3E}">
        <p14:creationId xmlns:p14="http://schemas.microsoft.com/office/powerpoint/2010/main" val="33813837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FEC7D071-925A-A25D-E05E-32C77ACDD222}"/>
              </a:ext>
            </a:extLst>
          </p:cNvPr>
          <p:cNvCxnSpPr/>
          <p:nvPr/>
        </p:nvCxnSpPr>
        <p:spPr>
          <a:xfrm>
            <a:off x="422787" y="688259"/>
            <a:ext cx="11346426" cy="0"/>
          </a:xfrm>
          <a:prstGeom prst="line">
            <a:avLst/>
          </a:prstGeom>
        </p:spPr>
        <p:style>
          <a:lnRef idx="2">
            <a:schemeClr val="accent1"/>
          </a:lnRef>
          <a:fillRef idx="0">
            <a:schemeClr val="accent1"/>
          </a:fillRef>
          <a:effectRef idx="1">
            <a:schemeClr val="accent1"/>
          </a:effectRef>
          <a:fontRef idx="minor">
            <a:schemeClr val="tx1"/>
          </a:fontRef>
        </p:style>
      </p:cxnSp>
      <p:sp>
        <p:nvSpPr>
          <p:cNvPr id="5" name="TextBox 4">
            <a:extLst>
              <a:ext uri="{FF2B5EF4-FFF2-40B4-BE49-F238E27FC236}">
                <a16:creationId xmlns:a16="http://schemas.microsoft.com/office/drawing/2014/main" id="{3F4FBE9D-3AEF-DE1B-64C1-120BA77CD7A8}"/>
              </a:ext>
            </a:extLst>
          </p:cNvPr>
          <p:cNvSpPr txBox="1"/>
          <p:nvPr/>
        </p:nvSpPr>
        <p:spPr>
          <a:xfrm>
            <a:off x="299880" y="196684"/>
            <a:ext cx="9979584" cy="523220"/>
          </a:xfrm>
          <a:prstGeom prst="rect">
            <a:avLst/>
          </a:prstGeom>
          <a:noFill/>
        </p:spPr>
        <p:txBody>
          <a:bodyPr wrap="square" rtlCol="0">
            <a:spAutoFit/>
          </a:bodyPr>
          <a:lstStyle/>
          <a:p>
            <a:r>
              <a:rPr lang="en-US" sz="2800" dirty="0">
                <a:latin typeface="Georgia Pro" panose="020F0502020204030204" pitchFamily="18" charset="0"/>
              </a:rPr>
              <a:t>Index</a:t>
            </a:r>
            <a:endParaRPr lang="en-IN" sz="2800" dirty="0">
              <a:latin typeface="Georgia Pro" panose="020F0502020204030204" pitchFamily="18" charset="0"/>
            </a:endParaRPr>
          </a:p>
        </p:txBody>
      </p:sp>
      <p:pic>
        <p:nvPicPr>
          <p:cNvPr id="6" name="Graphic 5">
            <a:extLst>
              <a:ext uri="{FF2B5EF4-FFF2-40B4-BE49-F238E27FC236}">
                <a16:creationId xmlns:a16="http://schemas.microsoft.com/office/drawing/2014/main" id="{CC8D4824-A8A1-286F-0B52-98811C98A98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223153" y="89582"/>
            <a:ext cx="892647" cy="523218"/>
          </a:xfrm>
          <a:prstGeom prst="rect">
            <a:avLst/>
          </a:prstGeom>
        </p:spPr>
      </p:pic>
      <p:sp>
        <p:nvSpPr>
          <p:cNvPr id="7" name="Content Placeholder 2">
            <a:extLst>
              <a:ext uri="{FF2B5EF4-FFF2-40B4-BE49-F238E27FC236}">
                <a16:creationId xmlns:a16="http://schemas.microsoft.com/office/drawing/2014/main" id="{4F6E7C57-FDA4-0EA0-DD37-9A3F30183BCB}"/>
              </a:ext>
            </a:extLst>
          </p:cNvPr>
          <p:cNvSpPr>
            <a:spLocks noGrp="1"/>
          </p:cNvSpPr>
          <p:nvPr>
            <p:ph idx="1"/>
          </p:nvPr>
        </p:nvSpPr>
        <p:spPr>
          <a:xfrm>
            <a:off x="299879" y="924813"/>
            <a:ext cx="11469333" cy="5244917"/>
          </a:xfrm>
        </p:spPr>
        <p:txBody>
          <a:bodyPr>
            <a:normAutofit/>
          </a:bodyPr>
          <a:lstStyle/>
          <a:p>
            <a:pPr marL="342900" indent="-342900">
              <a:buFont typeface="+mj-lt"/>
              <a:buAutoNum type="arabicPeriod"/>
            </a:pPr>
            <a:r>
              <a:rPr lang="en-IN" sz="1400" dirty="0">
                <a:latin typeface="Georgia Pro" panose="02040502050405020303" pitchFamily="18" charset="0"/>
              </a:rPr>
              <a:t>Index</a:t>
            </a:r>
          </a:p>
          <a:p>
            <a:pPr marL="342900" indent="-342900">
              <a:buFont typeface="+mj-lt"/>
              <a:buAutoNum type="arabicPeriod"/>
            </a:pPr>
            <a:endParaRPr lang="en-IN" sz="1400" dirty="0">
              <a:latin typeface="Georgia Pro" panose="02040502050405020303" pitchFamily="18" charset="0"/>
            </a:endParaRPr>
          </a:p>
          <a:p>
            <a:pPr marL="342900" indent="-342900">
              <a:buFont typeface="+mj-lt"/>
              <a:buAutoNum type="arabicPeriod"/>
            </a:pPr>
            <a:r>
              <a:rPr lang="en-IN" sz="1400" dirty="0">
                <a:latin typeface="Georgia Pro" panose="02040502050405020303" pitchFamily="18" charset="0"/>
              </a:rPr>
              <a:t>Executive summary</a:t>
            </a:r>
          </a:p>
          <a:p>
            <a:pPr marL="342900" indent="-342900">
              <a:buFont typeface="+mj-lt"/>
              <a:buAutoNum type="arabicPeriod"/>
            </a:pPr>
            <a:endParaRPr lang="en-IN" sz="1400" dirty="0">
              <a:latin typeface="Georgia Pro" panose="02040502050405020303" pitchFamily="18" charset="0"/>
            </a:endParaRPr>
          </a:p>
          <a:p>
            <a:pPr marL="342900" indent="-342900">
              <a:buFont typeface="+mj-lt"/>
              <a:buAutoNum type="arabicPeriod"/>
            </a:pPr>
            <a:r>
              <a:rPr lang="en-US" sz="1400" dirty="0">
                <a:latin typeface="Georgia Pro" panose="020F0502020204030204" pitchFamily="18" charset="0"/>
              </a:rPr>
              <a:t>Project roadmap</a:t>
            </a:r>
          </a:p>
          <a:p>
            <a:pPr marL="342900" indent="-342900">
              <a:buFont typeface="+mj-lt"/>
              <a:buAutoNum type="arabicPeriod"/>
            </a:pPr>
            <a:endParaRPr lang="en-US" sz="1400" dirty="0">
              <a:latin typeface="Georgia Pro" panose="020F0502020204030204" pitchFamily="18" charset="0"/>
            </a:endParaRPr>
          </a:p>
          <a:p>
            <a:pPr marL="342900" indent="-342900">
              <a:buFont typeface="+mj-lt"/>
              <a:buAutoNum type="arabicPeriod"/>
            </a:pPr>
            <a:r>
              <a:rPr lang="en-IN" sz="1400" dirty="0">
                <a:latin typeface="Georgia Pro" panose="020F0502020204030204" pitchFamily="18" charset="0"/>
              </a:rPr>
              <a:t>Data Quality Analysis and Data Quality report</a:t>
            </a:r>
          </a:p>
          <a:p>
            <a:pPr marL="342900" indent="-342900">
              <a:buFont typeface="+mj-lt"/>
              <a:buAutoNum type="arabicPeriod"/>
            </a:pPr>
            <a:endParaRPr lang="en-IN" sz="1400" dirty="0">
              <a:latin typeface="Georgia Pro" panose="020F0502020204030204" pitchFamily="18" charset="0"/>
            </a:endParaRPr>
          </a:p>
          <a:p>
            <a:pPr marL="342900" indent="-342900">
              <a:buFont typeface="+mj-lt"/>
              <a:buAutoNum type="arabicPeriod"/>
            </a:pPr>
            <a:r>
              <a:rPr lang="en-IN" sz="1400" dirty="0">
                <a:latin typeface="Georgia Pro" panose="020F0502020204030204" pitchFamily="18" charset="0"/>
              </a:rPr>
              <a:t>Handling missing values and outliers- Part 1</a:t>
            </a:r>
          </a:p>
          <a:p>
            <a:pPr marL="342900" indent="-342900">
              <a:buFont typeface="+mj-lt"/>
              <a:buAutoNum type="arabicPeriod"/>
            </a:pPr>
            <a:endParaRPr lang="en-IN" sz="1400" dirty="0">
              <a:latin typeface="Georgia Pro" panose="020F0502020204030204" pitchFamily="18" charset="0"/>
            </a:endParaRPr>
          </a:p>
          <a:p>
            <a:pPr marL="342900" indent="-342900">
              <a:buFont typeface="+mj-lt"/>
              <a:buAutoNum type="arabicPeriod"/>
            </a:pPr>
            <a:r>
              <a:rPr lang="en-IN" sz="1400" dirty="0">
                <a:latin typeface="Georgia Pro" panose="020F0502020204030204" pitchFamily="18" charset="0"/>
              </a:rPr>
              <a:t>Next steps to be continued</a:t>
            </a:r>
          </a:p>
        </p:txBody>
      </p:sp>
    </p:spTree>
    <p:extLst>
      <p:ext uri="{BB962C8B-B14F-4D97-AF65-F5344CB8AC3E}">
        <p14:creationId xmlns:p14="http://schemas.microsoft.com/office/powerpoint/2010/main" val="38512101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602FE1E6-CEDA-A5BF-3C13-18495B1E0909}"/>
              </a:ext>
            </a:extLst>
          </p:cNvPr>
          <p:cNvCxnSpPr/>
          <p:nvPr/>
        </p:nvCxnSpPr>
        <p:spPr>
          <a:xfrm>
            <a:off x="422787" y="688259"/>
            <a:ext cx="11346426" cy="0"/>
          </a:xfrm>
          <a:prstGeom prst="line">
            <a:avLst/>
          </a:prstGeom>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D7D96448-DA52-D216-6E86-521FA47D5E51}"/>
              </a:ext>
            </a:extLst>
          </p:cNvPr>
          <p:cNvSpPr txBox="1"/>
          <p:nvPr/>
        </p:nvSpPr>
        <p:spPr>
          <a:xfrm>
            <a:off x="299880" y="196684"/>
            <a:ext cx="9979584" cy="523220"/>
          </a:xfrm>
          <a:prstGeom prst="rect">
            <a:avLst/>
          </a:prstGeom>
          <a:noFill/>
        </p:spPr>
        <p:txBody>
          <a:bodyPr wrap="square" rtlCol="0">
            <a:spAutoFit/>
          </a:bodyPr>
          <a:lstStyle/>
          <a:p>
            <a:r>
              <a:rPr lang="en-US" sz="2800" dirty="0">
                <a:latin typeface="Georgia Pro" panose="020F0502020204030204" pitchFamily="18" charset="0"/>
              </a:rPr>
              <a:t>Executive Summary</a:t>
            </a:r>
            <a:endParaRPr lang="en-IN" sz="2800" dirty="0">
              <a:latin typeface="Georgia Pro" panose="020F0502020204030204" pitchFamily="18" charset="0"/>
            </a:endParaRPr>
          </a:p>
        </p:txBody>
      </p:sp>
      <p:sp>
        <p:nvSpPr>
          <p:cNvPr id="8" name="Content Placeholder 2">
            <a:extLst>
              <a:ext uri="{FF2B5EF4-FFF2-40B4-BE49-F238E27FC236}">
                <a16:creationId xmlns:a16="http://schemas.microsoft.com/office/drawing/2014/main" id="{11AFE66A-B51D-F8F5-C6E9-8429A5061DDE}"/>
              </a:ext>
            </a:extLst>
          </p:cNvPr>
          <p:cNvSpPr>
            <a:spLocks noGrp="1"/>
          </p:cNvSpPr>
          <p:nvPr>
            <p:ph idx="1"/>
          </p:nvPr>
        </p:nvSpPr>
        <p:spPr>
          <a:xfrm>
            <a:off x="299879" y="915287"/>
            <a:ext cx="11469334" cy="5942713"/>
          </a:xfrm>
        </p:spPr>
        <p:txBody>
          <a:bodyPr>
            <a:normAutofit fontScale="92500" lnSpcReduction="20000"/>
          </a:bodyPr>
          <a:lstStyle/>
          <a:p>
            <a:r>
              <a:rPr lang="en-IN" sz="1600" b="1" u="sng" dirty="0"/>
              <a:t>Objective:</a:t>
            </a:r>
            <a:r>
              <a:rPr lang="en-IN" sz="1600" dirty="0"/>
              <a:t> </a:t>
            </a:r>
            <a:r>
              <a:rPr lang="en-US" sz="1600" dirty="0"/>
              <a:t>The bank is facing significant financial losses due to loan defaults, which directly impacts profitability and risk management. To address this issue, the bank aims to develop a predictive model that can accurately identify borrowers who are likely to fully repay their loans versus those who are at risk of defaulting (Charged Off). </a:t>
            </a:r>
          </a:p>
          <a:p>
            <a:r>
              <a:rPr lang="en-US" sz="1600" dirty="0"/>
              <a:t>By leveraging comprehensive data on loan applications, borrower demographics, and historical payment behavior, this project seeks to enhance the bank's loan approval process, minimize default rates, and optimize lending decisions. The ultimate goal is to improve the bank's overall financial health and customer satisfaction through data-driven insights and predictive analytics.</a:t>
            </a:r>
            <a:endParaRPr lang="en-IN" sz="1600" dirty="0"/>
          </a:p>
          <a:p>
            <a:r>
              <a:rPr lang="en-IN" sz="1600" dirty="0"/>
              <a:t>Build a robust model that will predict whether the borrower will be profitable for the bank. We have a dataset that consists of:</a:t>
            </a:r>
          </a:p>
          <a:p>
            <a:pPr lvl="1"/>
            <a:r>
              <a:rPr lang="en-IN" sz="1600" dirty="0"/>
              <a:t>Borrower’s identification data</a:t>
            </a:r>
          </a:p>
          <a:p>
            <a:pPr lvl="1"/>
            <a:r>
              <a:rPr lang="en-IN" sz="1600" dirty="0"/>
              <a:t>Borrower’s loan data</a:t>
            </a:r>
          </a:p>
          <a:p>
            <a:pPr lvl="1"/>
            <a:r>
              <a:rPr lang="en-IN" sz="1600" dirty="0"/>
              <a:t>Borrower’s demographic data</a:t>
            </a:r>
          </a:p>
          <a:p>
            <a:pPr lvl="1"/>
            <a:r>
              <a:rPr lang="en-IN" sz="1600" dirty="0"/>
              <a:t>Borrower’s verification data</a:t>
            </a:r>
          </a:p>
          <a:p>
            <a:pPr lvl="1"/>
            <a:r>
              <a:rPr lang="en-IN" sz="1600" dirty="0"/>
              <a:t>Data/ time data</a:t>
            </a:r>
          </a:p>
          <a:p>
            <a:pPr lvl="1"/>
            <a:r>
              <a:rPr lang="en-IN" sz="1600" dirty="0"/>
              <a:t>Borrower’s transaction data</a:t>
            </a:r>
          </a:p>
          <a:p>
            <a:pPr lvl="1"/>
            <a:r>
              <a:rPr lang="en-IN" sz="1600" dirty="0"/>
              <a:t>Borrower’s hardship data</a:t>
            </a:r>
          </a:p>
          <a:p>
            <a:pPr lvl="1"/>
            <a:r>
              <a:rPr lang="en-IN" sz="1600" dirty="0"/>
              <a:t>Borrower’s debt settlement data</a:t>
            </a:r>
          </a:p>
          <a:p>
            <a:pPr lvl="1"/>
            <a:r>
              <a:rPr lang="en-IN" sz="1600" dirty="0"/>
              <a:t>Borrower’s application data</a:t>
            </a:r>
          </a:p>
          <a:p>
            <a:pPr lvl="1"/>
            <a:endParaRPr lang="en-IN" sz="1600" dirty="0"/>
          </a:p>
          <a:p>
            <a:r>
              <a:rPr lang="en-IN" sz="1600" b="1" u="sng" dirty="0"/>
              <a:t>Key Steps to achieve the objective:</a:t>
            </a:r>
          </a:p>
          <a:p>
            <a:pPr lvl="1"/>
            <a:r>
              <a:rPr lang="en-IN" sz="1600" dirty="0"/>
              <a:t>Data Quality Analysis</a:t>
            </a:r>
          </a:p>
          <a:p>
            <a:pPr lvl="1"/>
            <a:r>
              <a:rPr lang="en-IN" sz="1600" dirty="0"/>
              <a:t>Exploratory data analysis: Handling Missing values and Outliers</a:t>
            </a:r>
          </a:p>
          <a:p>
            <a:pPr lvl="1"/>
            <a:r>
              <a:rPr lang="en-IN" sz="1600" dirty="0"/>
              <a:t>Feature engineering</a:t>
            </a:r>
          </a:p>
          <a:p>
            <a:pPr lvl="1"/>
            <a:r>
              <a:rPr lang="en-IN" sz="1600" dirty="0"/>
              <a:t>Customer Segmentation</a:t>
            </a:r>
          </a:p>
          <a:p>
            <a:pPr lvl="1"/>
            <a:r>
              <a:rPr lang="en-IN" sz="1600" dirty="0"/>
              <a:t>Model development for classification</a:t>
            </a:r>
          </a:p>
          <a:p>
            <a:pPr lvl="1"/>
            <a:endParaRPr lang="en-IN" sz="1600" dirty="0"/>
          </a:p>
          <a:p>
            <a:r>
              <a:rPr lang="en-IN" sz="1600" b="1" u="sng" dirty="0"/>
              <a:t>Expected Outcome: </a:t>
            </a:r>
            <a:r>
              <a:rPr lang="en-IN" sz="1600" dirty="0"/>
              <a:t>Improved accuracy in predicting loan defaults thus enabling better decision making for loan approvals. </a:t>
            </a:r>
            <a:r>
              <a:rPr lang="en-US" sz="1600" dirty="0">
                <a:hlinkClick r:id="rId3"/>
              </a:rPr>
              <a:t>Click here to visit the </a:t>
            </a:r>
            <a:r>
              <a:rPr lang="en-US" sz="1600" dirty="0" err="1">
                <a:hlinkClick r:id="rId3"/>
              </a:rPr>
              <a:t>github</a:t>
            </a:r>
            <a:r>
              <a:rPr lang="en-US" sz="1600" dirty="0">
                <a:hlinkClick r:id="rId3"/>
              </a:rPr>
              <a:t> repository of this project</a:t>
            </a:r>
            <a:endParaRPr lang="en-IN" sz="1600" dirty="0"/>
          </a:p>
          <a:p>
            <a:pPr lvl="1"/>
            <a:endParaRPr lang="en-IN" sz="1200" dirty="0">
              <a:latin typeface="Georgia Pro" panose="02040502050405020303" pitchFamily="18" charset="0"/>
            </a:endParaRPr>
          </a:p>
        </p:txBody>
      </p:sp>
      <p:pic>
        <p:nvPicPr>
          <p:cNvPr id="9" name="Graphic 8">
            <a:extLst>
              <a:ext uri="{FF2B5EF4-FFF2-40B4-BE49-F238E27FC236}">
                <a16:creationId xmlns:a16="http://schemas.microsoft.com/office/drawing/2014/main" id="{2002DCE5-6490-D212-7730-BB8DEEE8B7E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223153" y="89582"/>
            <a:ext cx="892647" cy="523218"/>
          </a:xfrm>
          <a:prstGeom prst="rect">
            <a:avLst/>
          </a:prstGeom>
        </p:spPr>
      </p:pic>
    </p:spTree>
    <p:extLst>
      <p:ext uri="{BB962C8B-B14F-4D97-AF65-F5344CB8AC3E}">
        <p14:creationId xmlns:p14="http://schemas.microsoft.com/office/powerpoint/2010/main" val="24463325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Straight Connector 12">
            <a:extLst>
              <a:ext uri="{FF2B5EF4-FFF2-40B4-BE49-F238E27FC236}">
                <a16:creationId xmlns:a16="http://schemas.microsoft.com/office/drawing/2014/main" id="{7BF89C33-AC08-A679-B62D-D7E9CD2368AA}"/>
              </a:ext>
            </a:extLst>
          </p:cNvPr>
          <p:cNvCxnSpPr/>
          <p:nvPr/>
        </p:nvCxnSpPr>
        <p:spPr>
          <a:xfrm>
            <a:off x="422787" y="688259"/>
            <a:ext cx="11346426" cy="0"/>
          </a:xfrm>
          <a:prstGeom prst="line">
            <a:avLst/>
          </a:prstGeom>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715AF87D-E332-C571-F80E-7B5870FDA430}"/>
              </a:ext>
            </a:extLst>
          </p:cNvPr>
          <p:cNvSpPr txBox="1"/>
          <p:nvPr/>
        </p:nvSpPr>
        <p:spPr>
          <a:xfrm>
            <a:off x="299880" y="196684"/>
            <a:ext cx="9340649" cy="523220"/>
          </a:xfrm>
          <a:prstGeom prst="rect">
            <a:avLst/>
          </a:prstGeom>
          <a:noFill/>
        </p:spPr>
        <p:txBody>
          <a:bodyPr wrap="square" rtlCol="0">
            <a:spAutoFit/>
          </a:bodyPr>
          <a:lstStyle/>
          <a:p>
            <a:r>
              <a:rPr lang="en-US" sz="2800" dirty="0">
                <a:latin typeface="Georgia Pro" panose="020F0502020204030204" pitchFamily="18" charset="0"/>
              </a:rPr>
              <a:t>Project Roadmap</a:t>
            </a:r>
            <a:endParaRPr lang="en-IN" sz="2800" dirty="0">
              <a:latin typeface="Georgia Pro" panose="020F0502020204030204" pitchFamily="18" charset="0"/>
            </a:endParaRPr>
          </a:p>
        </p:txBody>
      </p:sp>
      <p:pic>
        <p:nvPicPr>
          <p:cNvPr id="8" name="Graphic 7">
            <a:extLst>
              <a:ext uri="{FF2B5EF4-FFF2-40B4-BE49-F238E27FC236}">
                <a16:creationId xmlns:a16="http://schemas.microsoft.com/office/drawing/2014/main" id="{40F40205-A147-0EF1-3261-646E88DFBEC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223153" y="89582"/>
            <a:ext cx="892647" cy="523218"/>
          </a:xfrm>
          <a:prstGeom prst="rect">
            <a:avLst/>
          </a:prstGeom>
        </p:spPr>
      </p:pic>
      <p:graphicFrame>
        <p:nvGraphicFramePr>
          <p:cNvPr id="2" name="Table 1">
            <a:extLst>
              <a:ext uri="{FF2B5EF4-FFF2-40B4-BE49-F238E27FC236}">
                <a16:creationId xmlns:a16="http://schemas.microsoft.com/office/drawing/2014/main" id="{CECEE0C3-C78D-1567-23C0-8014CCCAEC05}"/>
              </a:ext>
            </a:extLst>
          </p:cNvPr>
          <p:cNvGraphicFramePr>
            <a:graphicFrameLocks noGrp="1"/>
          </p:cNvGraphicFramePr>
          <p:nvPr>
            <p:extLst>
              <p:ext uri="{D42A27DB-BD31-4B8C-83A1-F6EECF244321}">
                <p14:modId xmlns:p14="http://schemas.microsoft.com/office/powerpoint/2010/main" val="975217015"/>
              </p:ext>
            </p:extLst>
          </p:nvPr>
        </p:nvGraphicFramePr>
        <p:xfrm>
          <a:off x="0" y="1133608"/>
          <a:ext cx="12192000" cy="5924074"/>
        </p:xfrm>
        <a:graphic>
          <a:graphicData uri="http://schemas.openxmlformats.org/drawingml/2006/table">
            <a:tbl>
              <a:tblPr firstRow="1" bandRow="1">
                <a:tableStyleId>{2D5ABB26-0587-4C30-8999-92F81FD0307C}</a:tableStyleId>
              </a:tblPr>
              <a:tblGrid>
                <a:gridCol w="773723">
                  <a:extLst>
                    <a:ext uri="{9D8B030D-6E8A-4147-A177-3AD203B41FA5}">
                      <a16:colId xmlns:a16="http://schemas.microsoft.com/office/drawing/2014/main" val="3185960892"/>
                    </a:ext>
                  </a:extLst>
                </a:gridCol>
                <a:gridCol w="11418277">
                  <a:extLst>
                    <a:ext uri="{9D8B030D-6E8A-4147-A177-3AD203B41FA5}">
                      <a16:colId xmlns:a16="http://schemas.microsoft.com/office/drawing/2014/main" val="1862433745"/>
                    </a:ext>
                  </a:extLst>
                </a:gridCol>
              </a:tblGrid>
              <a:tr h="1177513">
                <a:tc>
                  <a:txBody>
                    <a:bodyPr/>
                    <a:lstStyle/>
                    <a:p>
                      <a:pPr algn="r"/>
                      <a:r>
                        <a:rPr lang="en-IN" sz="1000" dirty="0"/>
                        <a:t>Model </a:t>
                      </a:r>
                    </a:p>
                    <a:p>
                      <a:pPr algn="r"/>
                      <a:r>
                        <a:rPr lang="en-IN" sz="1000" dirty="0"/>
                        <a:t>Owner</a:t>
                      </a:r>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endParaRPr lang="en-IN"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46681219"/>
                  </a:ext>
                </a:extLst>
              </a:tr>
              <a:tr h="1079316">
                <a:tc>
                  <a:txBody>
                    <a:bodyPr/>
                    <a:lstStyle/>
                    <a:p>
                      <a:pPr algn="r"/>
                      <a:r>
                        <a:rPr lang="en-IN" sz="1000" dirty="0"/>
                        <a:t>Model </a:t>
                      </a:r>
                    </a:p>
                    <a:p>
                      <a:pPr algn="r"/>
                      <a:r>
                        <a:rPr lang="en-IN" sz="1000" dirty="0"/>
                        <a:t>Sponsor</a:t>
                      </a: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02089249"/>
                  </a:ext>
                </a:extLst>
              </a:tr>
              <a:tr h="1662401">
                <a:tc>
                  <a:txBody>
                    <a:bodyPr/>
                    <a:lstStyle/>
                    <a:p>
                      <a:pPr algn="r"/>
                      <a:r>
                        <a:rPr lang="en-IN" sz="1000" dirty="0"/>
                        <a:t>Model Developer</a:t>
                      </a: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55775867"/>
                  </a:ext>
                </a:extLst>
              </a:tr>
              <a:tr h="1095270">
                <a:tc>
                  <a:txBody>
                    <a:bodyPr/>
                    <a:lstStyle/>
                    <a:p>
                      <a:pPr algn="r"/>
                      <a:r>
                        <a:rPr lang="en-IN" sz="1000" dirty="0"/>
                        <a:t>Model </a:t>
                      </a:r>
                    </a:p>
                    <a:p>
                      <a:pPr algn="r"/>
                      <a:r>
                        <a:rPr lang="en-IN" sz="1000" dirty="0"/>
                        <a:t>Tester</a:t>
                      </a: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8406887"/>
                  </a:ext>
                </a:extLst>
              </a:tr>
              <a:tr h="909574">
                <a:tc>
                  <a:txBody>
                    <a:bodyPr/>
                    <a:lstStyle/>
                    <a:p>
                      <a:pPr algn="r"/>
                      <a:r>
                        <a:rPr lang="en-IN" sz="1000" dirty="0"/>
                        <a:t>Model</a:t>
                      </a:r>
                    </a:p>
                    <a:p>
                      <a:pPr algn="r"/>
                      <a:r>
                        <a:rPr lang="en-IN" sz="1000" dirty="0"/>
                        <a:t>Governance</a:t>
                      </a:r>
                    </a:p>
                    <a:p>
                      <a:pPr algn="r"/>
                      <a:endParaRPr lang="en-IN" sz="1000" dirty="0"/>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endParaRPr lang="en-IN"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510768385"/>
                  </a:ext>
                </a:extLst>
              </a:tr>
            </a:tbl>
          </a:graphicData>
        </a:graphic>
      </p:graphicFrame>
      <p:sp>
        <p:nvSpPr>
          <p:cNvPr id="9" name="Rectangle: Rounded Corners 8">
            <a:extLst>
              <a:ext uri="{FF2B5EF4-FFF2-40B4-BE49-F238E27FC236}">
                <a16:creationId xmlns:a16="http://schemas.microsoft.com/office/drawing/2014/main" id="{EAD16EF1-B6AD-E6A9-054D-65820BCCDE91}"/>
              </a:ext>
            </a:extLst>
          </p:cNvPr>
          <p:cNvSpPr/>
          <p:nvPr/>
        </p:nvSpPr>
        <p:spPr>
          <a:xfrm>
            <a:off x="1235930" y="1262015"/>
            <a:ext cx="1630017" cy="526774"/>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800" dirty="0">
                <a:solidFill>
                  <a:schemeClr val="tx1"/>
                </a:solidFill>
              </a:rPr>
              <a:t>Envisions an objective and discusses with major stakeholders</a:t>
            </a:r>
          </a:p>
        </p:txBody>
      </p:sp>
      <p:sp>
        <p:nvSpPr>
          <p:cNvPr id="24" name="Flowchart: Decision 23">
            <a:extLst>
              <a:ext uri="{FF2B5EF4-FFF2-40B4-BE49-F238E27FC236}">
                <a16:creationId xmlns:a16="http://schemas.microsoft.com/office/drawing/2014/main" id="{90406020-2BC6-CE15-126E-E67B76C91539}"/>
              </a:ext>
            </a:extLst>
          </p:cNvPr>
          <p:cNvSpPr/>
          <p:nvPr/>
        </p:nvSpPr>
        <p:spPr>
          <a:xfrm>
            <a:off x="3330793" y="1056441"/>
            <a:ext cx="1215850" cy="932770"/>
          </a:xfrm>
          <a:prstGeom prst="flowChartDecision">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800" dirty="0">
                <a:solidFill>
                  <a:schemeClr val="tx1"/>
                </a:solidFill>
              </a:rPr>
              <a:t>Management decision</a:t>
            </a:r>
          </a:p>
        </p:txBody>
      </p:sp>
      <p:sp>
        <p:nvSpPr>
          <p:cNvPr id="25" name="Flowchart: Document 24">
            <a:extLst>
              <a:ext uri="{FF2B5EF4-FFF2-40B4-BE49-F238E27FC236}">
                <a16:creationId xmlns:a16="http://schemas.microsoft.com/office/drawing/2014/main" id="{7A34F89D-7047-BFA3-9D7E-F9932EAA36AF}"/>
              </a:ext>
            </a:extLst>
          </p:cNvPr>
          <p:cNvSpPr/>
          <p:nvPr/>
        </p:nvSpPr>
        <p:spPr>
          <a:xfrm>
            <a:off x="6478130" y="3511713"/>
            <a:ext cx="1584119" cy="1368102"/>
          </a:xfrm>
          <a:prstGeom prst="flowChartDocumen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800" dirty="0">
                <a:solidFill>
                  <a:schemeClr val="tx1"/>
                </a:solidFill>
              </a:rPr>
              <a:t>Generate a report of all the columns. Suggest whether the column needs to dropped if missing values &gt;= 40%, how to handle missing values for rest of the columns, handle outliers, distribution transformation required etc</a:t>
            </a:r>
          </a:p>
        </p:txBody>
      </p:sp>
      <p:sp>
        <p:nvSpPr>
          <p:cNvPr id="26" name="Flowchart: Magnetic Disk 25">
            <a:extLst>
              <a:ext uri="{FF2B5EF4-FFF2-40B4-BE49-F238E27FC236}">
                <a16:creationId xmlns:a16="http://schemas.microsoft.com/office/drawing/2014/main" id="{4FC56EB7-7DA5-B62D-AA5F-C461ECADD2AE}"/>
              </a:ext>
            </a:extLst>
          </p:cNvPr>
          <p:cNvSpPr/>
          <p:nvPr/>
        </p:nvSpPr>
        <p:spPr>
          <a:xfrm>
            <a:off x="3641661" y="3608719"/>
            <a:ext cx="1019343" cy="1055938"/>
          </a:xfrm>
          <a:prstGeom prst="flowChartMagneticDisk">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800" dirty="0">
                <a:solidFill>
                  <a:schemeClr val="tx1"/>
                </a:solidFill>
              </a:rPr>
              <a:t>Get the source data and Create frozen copy</a:t>
            </a:r>
          </a:p>
        </p:txBody>
      </p:sp>
      <p:cxnSp>
        <p:nvCxnSpPr>
          <p:cNvPr id="27" name="Connector: Elbow 26">
            <a:extLst>
              <a:ext uri="{FF2B5EF4-FFF2-40B4-BE49-F238E27FC236}">
                <a16:creationId xmlns:a16="http://schemas.microsoft.com/office/drawing/2014/main" id="{A747E48F-4C34-4356-A3BB-B9C3632B450E}"/>
              </a:ext>
            </a:extLst>
          </p:cNvPr>
          <p:cNvCxnSpPr>
            <a:cxnSpLocks/>
            <a:stCxn id="24" idx="0"/>
            <a:endCxn id="9" idx="0"/>
          </p:cNvCxnSpPr>
          <p:nvPr/>
        </p:nvCxnSpPr>
        <p:spPr>
          <a:xfrm rot="16200000" flipH="1" flipV="1">
            <a:off x="2892042" y="215338"/>
            <a:ext cx="205574" cy="1887779"/>
          </a:xfrm>
          <a:prstGeom prst="bentConnector3">
            <a:avLst>
              <a:gd name="adj1" fmla="val -111201"/>
            </a:avLst>
          </a:prstGeom>
          <a:ln>
            <a:tailEnd type="triangle"/>
          </a:ln>
        </p:spPr>
        <p:style>
          <a:lnRef idx="2">
            <a:schemeClr val="accent1"/>
          </a:lnRef>
          <a:fillRef idx="0">
            <a:schemeClr val="accent1"/>
          </a:fillRef>
          <a:effectRef idx="1">
            <a:schemeClr val="accent1"/>
          </a:effectRef>
          <a:fontRef idx="minor">
            <a:schemeClr val="tx1"/>
          </a:fontRef>
        </p:style>
      </p:cxnSp>
      <p:sp>
        <p:nvSpPr>
          <p:cNvPr id="31" name="Rectangle 30">
            <a:extLst>
              <a:ext uri="{FF2B5EF4-FFF2-40B4-BE49-F238E27FC236}">
                <a16:creationId xmlns:a16="http://schemas.microsoft.com/office/drawing/2014/main" id="{E085ADE5-39D7-4DF3-9EF1-292AE952C78B}"/>
              </a:ext>
            </a:extLst>
          </p:cNvPr>
          <p:cNvSpPr/>
          <p:nvPr/>
        </p:nvSpPr>
        <p:spPr>
          <a:xfrm>
            <a:off x="2759737" y="700909"/>
            <a:ext cx="487502" cy="189440"/>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800" dirty="0">
                <a:solidFill>
                  <a:schemeClr val="tx1"/>
                </a:solidFill>
              </a:rPr>
              <a:t>No</a:t>
            </a:r>
          </a:p>
        </p:txBody>
      </p:sp>
      <p:cxnSp>
        <p:nvCxnSpPr>
          <p:cNvPr id="32" name="Straight Arrow Connector 31">
            <a:extLst>
              <a:ext uri="{FF2B5EF4-FFF2-40B4-BE49-F238E27FC236}">
                <a16:creationId xmlns:a16="http://schemas.microsoft.com/office/drawing/2014/main" id="{AB8ABFEB-83C9-B0FF-F36C-5B6FB4981574}"/>
              </a:ext>
            </a:extLst>
          </p:cNvPr>
          <p:cNvCxnSpPr>
            <a:cxnSpLocks/>
            <a:stCxn id="9" idx="3"/>
            <a:endCxn id="24" idx="1"/>
          </p:cNvCxnSpPr>
          <p:nvPr/>
        </p:nvCxnSpPr>
        <p:spPr>
          <a:xfrm flipV="1">
            <a:off x="2865947" y="1522826"/>
            <a:ext cx="464846" cy="257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1" name="Connector: Elbow 40">
            <a:extLst>
              <a:ext uri="{FF2B5EF4-FFF2-40B4-BE49-F238E27FC236}">
                <a16:creationId xmlns:a16="http://schemas.microsoft.com/office/drawing/2014/main" id="{297D4B73-1015-CD7E-1AF4-1B17802739EF}"/>
              </a:ext>
            </a:extLst>
          </p:cNvPr>
          <p:cNvCxnSpPr>
            <a:cxnSpLocks/>
            <a:stCxn id="24" idx="2"/>
            <a:endCxn id="56" idx="0"/>
          </p:cNvCxnSpPr>
          <p:nvPr/>
        </p:nvCxnSpPr>
        <p:spPr>
          <a:xfrm rot="5400000">
            <a:off x="2684990" y="1355159"/>
            <a:ext cx="619676" cy="1887780"/>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sp>
        <p:nvSpPr>
          <p:cNvPr id="56" name="Rectangle: Rounded Corners 55">
            <a:extLst>
              <a:ext uri="{FF2B5EF4-FFF2-40B4-BE49-F238E27FC236}">
                <a16:creationId xmlns:a16="http://schemas.microsoft.com/office/drawing/2014/main" id="{FC5D5E27-6DCB-28C6-97D2-20D92A14FAC3}"/>
              </a:ext>
            </a:extLst>
          </p:cNvPr>
          <p:cNvSpPr/>
          <p:nvPr/>
        </p:nvSpPr>
        <p:spPr>
          <a:xfrm>
            <a:off x="1193660" y="2608887"/>
            <a:ext cx="1714556" cy="633046"/>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800" dirty="0">
                <a:solidFill>
                  <a:schemeClr val="tx1"/>
                </a:solidFill>
              </a:rPr>
              <a:t>Discussion on the budget and feasibility of the project</a:t>
            </a:r>
          </a:p>
        </p:txBody>
      </p:sp>
      <p:cxnSp>
        <p:nvCxnSpPr>
          <p:cNvPr id="57" name="Connector: Elbow 56">
            <a:extLst>
              <a:ext uri="{FF2B5EF4-FFF2-40B4-BE49-F238E27FC236}">
                <a16:creationId xmlns:a16="http://schemas.microsoft.com/office/drawing/2014/main" id="{1BB2D042-ED8C-8EDF-7D49-BD07A46A190B}"/>
              </a:ext>
            </a:extLst>
          </p:cNvPr>
          <p:cNvCxnSpPr>
            <a:cxnSpLocks/>
          </p:cNvCxnSpPr>
          <p:nvPr/>
        </p:nvCxnSpPr>
        <p:spPr>
          <a:xfrm rot="5400000" flipH="1" flipV="1">
            <a:off x="1005514" y="2075611"/>
            <a:ext cx="822673" cy="243880"/>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sp>
        <p:nvSpPr>
          <p:cNvPr id="61" name="Rectangle 60">
            <a:extLst>
              <a:ext uri="{FF2B5EF4-FFF2-40B4-BE49-F238E27FC236}">
                <a16:creationId xmlns:a16="http://schemas.microsoft.com/office/drawing/2014/main" id="{E7127955-6CDA-5A01-2ED2-A1A4269B6DA0}"/>
              </a:ext>
            </a:extLst>
          </p:cNvPr>
          <p:cNvSpPr/>
          <p:nvPr/>
        </p:nvSpPr>
        <p:spPr>
          <a:xfrm>
            <a:off x="1125460" y="2267779"/>
            <a:ext cx="487502" cy="189440"/>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800" dirty="0">
                <a:solidFill>
                  <a:schemeClr val="tx1"/>
                </a:solidFill>
              </a:rPr>
              <a:t>No</a:t>
            </a:r>
          </a:p>
        </p:txBody>
      </p:sp>
      <p:sp>
        <p:nvSpPr>
          <p:cNvPr id="62" name="Rectangle: Rounded Corners 61">
            <a:extLst>
              <a:ext uri="{FF2B5EF4-FFF2-40B4-BE49-F238E27FC236}">
                <a16:creationId xmlns:a16="http://schemas.microsoft.com/office/drawing/2014/main" id="{8F29A0D7-12ED-F0F5-E3CA-A51938D708EF}"/>
              </a:ext>
            </a:extLst>
          </p:cNvPr>
          <p:cNvSpPr/>
          <p:nvPr/>
        </p:nvSpPr>
        <p:spPr>
          <a:xfrm>
            <a:off x="830992" y="3820651"/>
            <a:ext cx="2439893" cy="642758"/>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800" dirty="0">
                <a:solidFill>
                  <a:schemeClr val="tx1"/>
                </a:solidFill>
              </a:rPr>
              <a:t>Discussions on the objective of the model and discusses various ways to achieve the objective, timelines and break down the deliverables</a:t>
            </a:r>
          </a:p>
        </p:txBody>
      </p:sp>
      <p:cxnSp>
        <p:nvCxnSpPr>
          <p:cNvPr id="63" name="Straight Arrow Connector 62">
            <a:extLst>
              <a:ext uri="{FF2B5EF4-FFF2-40B4-BE49-F238E27FC236}">
                <a16:creationId xmlns:a16="http://schemas.microsoft.com/office/drawing/2014/main" id="{56A8A637-BF5B-0F26-6762-02B8E8F9909A}"/>
              </a:ext>
            </a:extLst>
          </p:cNvPr>
          <p:cNvCxnSpPr>
            <a:cxnSpLocks/>
            <a:stCxn id="56" idx="2"/>
            <a:endCxn id="62" idx="0"/>
          </p:cNvCxnSpPr>
          <p:nvPr/>
        </p:nvCxnSpPr>
        <p:spPr>
          <a:xfrm>
            <a:off x="2050938" y="3241933"/>
            <a:ext cx="1" cy="57871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67" name="Rectangle 66">
            <a:extLst>
              <a:ext uri="{FF2B5EF4-FFF2-40B4-BE49-F238E27FC236}">
                <a16:creationId xmlns:a16="http://schemas.microsoft.com/office/drawing/2014/main" id="{8F8B8ABE-7C24-593F-5F87-A6BE089DC4E8}"/>
              </a:ext>
            </a:extLst>
          </p:cNvPr>
          <p:cNvSpPr/>
          <p:nvPr/>
        </p:nvSpPr>
        <p:spPr>
          <a:xfrm>
            <a:off x="1801460" y="3360741"/>
            <a:ext cx="487502" cy="189440"/>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100" dirty="0">
                <a:solidFill>
                  <a:schemeClr val="tx1"/>
                </a:solidFill>
              </a:rPr>
              <a:t>Yes</a:t>
            </a:r>
          </a:p>
        </p:txBody>
      </p:sp>
      <p:cxnSp>
        <p:nvCxnSpPr>
          <p:cNvPr id="78" name="Connector: Elbow 77">
            <a:extLst>
              <a:ext uri="{FF2B5EF4-FFF2-40B4-BE49-F238E27FC236}">
                <a16:creationId xmlns:a16="http://schemas.microsoft.com/office/drawing/2014/main" id="{86C54A0C-8DD2-D9A2-EAC5-49D4947B01EF}"/>
              </a:ext>
            </a:extLst>
          </p:cNvPr>
          <p:cNvCxnSpPr>
            <a:cxnSpLocks/>
            <a:stCxn id="9" idx="1"/>
          </p:cNvCxnSpPr>
          <p:nvPr/>
        </p:nvCxnSpPr>
        <p:spPr>
          <a:xfrm rot="10800000" flipH="1" flipV="1">
            <a:off x="1235930" y="1525402"/>
            <a:ext cx="804440" cy="2110718"/>
          </a:xfrm>
          <a:prstGeom prst="bentConnector4">
            <a:avLst>
              <a:gd name="adj1" fmla="val -28417"/>
              <a:gd name="adj2" fmla="val 100037"/>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0" name="Straight Arrow Connector 89">
            <a:extLst>
              <a:ext uri="{FF2B5EF4-FFF2-40B4-BE49-F238E27FC236}">
                <a16:creationId xmlns:a16="http://schemas.microsoft.com/office/drawing/2014/main" id="{F1E44347-B058-F9F3-C3B9-B5B61F2E9356}"/>
              </a:ext>
            </a:extLst>
          </p:cNvPr>
          <p:cNvCxnSpPr>
            <a:cxnSpLocks/>
            <a:stCxn id="62" idx="3"/>
            <a:endCxn id="26" idx="2"/>
          </p:cNvCxnSpPr>
          <p:nvPr/>
        </p:nvCxnSpPr>
        <p:spPr>
          <a:xfrm flipV="1">
            <a:off x="3270885" y="4136688"/>
            <a:ext cx="370776" cy="534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5" name="Flowchart: Document 94">
            <a:extLst>
              <a:ext uri="{FF2B5EF4-FFF2-40B4-BE49-F238E27FC236}">
                <a16:creationId xmlns:a16="http://schemas.microsoft.com/office/drawing/2014/main" id="{1CA8D548-AE4C-BB0E-288E-75DB6E44D32D}"/>
              </a:ext>
            </a:extLst>
          </p:cNvPr>
          <p:cNvSpPr/>
          <p:nvPr/>
        </p:nvSpPr>
        <p:spPr>
          <a:xfrm>
            <a:off x="5163192" y="3649686"/>
            <a:ext cx="827753" cy="952291"/>
          </a:xfrm>
          <a:prstGeom prst="flowChartDocumen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800" dirty="0">
                <a:solidFill>
                  <a:schemeClr val="tx1"/>
                </a:solidFill>
              </a:rPr>
              <a:t>Data Quality Analysis and Generate Data Quality report</a:t>
            </a:r>
          </a:p>
        </p:txBody>
      </p:sp>
      <p:cxnSp>
        <p:nvCxnSpPr>
          <p:cNvPr id="96" name="Straight Arrow Connector 95">
            <a:extLst>
              <a:ext uri="{FF2B5EF4-FFF2-40B4-BE49-F238E27FC236}">
                <a16:creationId xmlns:a16="http://schemas.microsoft.com/office/drawing/2014/main" id="{10B92E35-10F2-106E-8E71-4984C87FA2FD}"/>
              </a:ext>
            </a:extLst>
          </p:cNvPr>
          <p:cNvCxnSpPr>
            <a:cxnSpLocks/>
            <a:stCxn id="26" idx="4"/>
          </p:cNvCxnSpPr>
          <p:nvPr/>
        </p:nvCxnSpPr>
        <p:spPr>
          <a:xfrm>
            <a:off x="4661004" y="4136688"/>
            <a:ext cx="513693"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03" name="Flowchart: Decision 102">
            <a:extLst>
              <a:ext uri="{FF2B5EF4-FFF2-40B4-BE49-F238E27FC236}">
                <a16:creationId xmlns:a16="http://schemas.microsoft.com/office/drawing/2014/main" id="{C6028DC2-BB79-163A-A141-99640F8BEA7B}"/>
              </a:ext>
            </a:extLst>
          </p:cNvPr>
          <p:cNvSpPr/>
          <p:nvPr/>
        </p:nvSpPr>
        <p:spPr>
          <a:xfrm>
            <a:off x="4980648" y="1841464"/>
            <a:ext cx="1215850" cy="932770"/>
          </a:xfrm>
          <a:prstGeom prst="flowChartDecision">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800" dirty="0">
                <a:solidFill>
                  <a:schemeClr val="tx1"/>
                </a:solidFill>
              </a:rPr>
              <a:t>Get Approvals from MO and MS</a:t>
            </a:r>
          </a:p>
        </p:txBody>
      </p:sp>
      <p:cxnSp>
        <p:nvCxnSpPr>
          <p:cNvPr id="104" name="Straight Arrow Connector 103">
            <a:extLst>
              <a:ext uri="{FF2B5EF4-FFF2-40B4-BE49-F238E27FC236}">
                <a16:creationId xmlns:a16="http://schemas.microsoft.com/office/drawing/2014/main" id="{C2D3D939-EC8C-1225-0C04-1F97DDE9F68A}"/>
              </a:ext>
            </a:extLst>
          </p:cNvPr>
          <p:cNvCxnSpPr>
            <a:cxnSpLocks/>
            <a:endCxn id="103" idx="2"/>
          </p:cNvCxnSpPr>
          <p:nvPr/>
        </p:nvCxnSpPr>
        <p:spPr>
          <a:xfrm flipH="1" flipV="1">
            <a:off x="5588573" y="2774234"/>
            <a:ext cx="1" cy="88630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8" name="Connector: Elbow 107">
            <a:extLst>
              <a:ext uri="{FF2B5EF4-FFF2-40B4-BE49-F238E27FC236}">
                <a16:creationId xmlns:a16="http://schemas.microsoft.com/office/drawing/2014/main" id="{2CA707C4-E40E-7EC7-DE9D-176EC84363EC}"/>
              </a:ext>
            </a:extLst>
          </p:cNvPr>
          <p:cNvCxnSpPr>
            <a:cxnSpLocks/>
            <a:stCxn id="103" idx="1"/>
            <a:endCxn id="26" idx="1"/>
          </p:cNvCxnSpPr>
          <p:nvPr/>
        </p:nvCxnSpPr>
        <p:spPr>
          <a:xfrm rot="10800000" flipV="1">
            <a:off x="4151334" y="2307849"/>
            <a:ext cx="829315" cy="1300870"/>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sp>
        <p:nvSpPr>
          <p:cNvPr id="111" name="Rectangle 110">
            <a:extLst>
              <a:ext uri="{FF2B5EF4-FFF2-40B4-BE49-F238E27FC236}">
                <a16:creationId xmlns:a16="http://schemas.microsoft.com/office/drawing/2014/main" id="{33F357AC-75C4-5915-E776-181BA953E693}"/>
              </a:ext>
            </a:extLst>
          </p:cNvPr>
          <p:cNvSpPr/>
          <p:nvPr/>
        </p:nvSpPr>
        <p:spPr>
          <a:xfrm>
            <a:off x="3691834" y="2747135"/>
            <a:ext cx="1019342" cy="333616"/>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800" dirty="0">
                <a:solidFill>
                  <a:schemeClr val="tx1"/>
                </a:solidFill>
              </a:rPr>
              <a:t>Re-source the data</a:t>
            </a:r>
          </a:p>
        </p:txBody>
      </p:sp>
      <p:cxnSp>
        <p:nvCxnSpPr>
          <p:cNvPr id="114" name="Connector: Elbow 113">
            <a:extLst>
              <a:ext uri="{FF2B5EF4-FFF2-40B4-BE49-F238E27FC236}">
                <a16:creationId xmlns:a16="http://schemas.microsoft.com/office/drawing/2014/main" id="{F5D4C1A6-E037-20AE-E7FE-988F3D5F7C40}"/>
              </a:ext>
            </a:extLst>
          </p:cNvPr>
          <p:cNvCxnSpPr>
            <a:cxnSpLocks/>
          </p:cNvCxnSpPr>
          <p:nvPr/>
        </p:nvCxnSpPr>
        <p:spPr>
          <a:xfrm rot="16200000" flipH="1">
            <a:off x="6043973" y="2460373"/>
            <a:ext cx="1189595" cy="884545"/>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7" name="Straight Arrow Connector 116">
            <a:extLst>
              <a:ext uri="{FF2B5EF4-FFF2-40B4-BE49-F238E27FC236}">
                <a16:creationId xmlns:a16="http://schemas.microsoft.com/office/drawing/2014/main" id="{96EC2307-5CB0-B896-9500-3300A50DF496}"/>
              </a:ext>
            </a:extLst>
          </p:cNvPr>
          <p:cNvCxnSpPr>
            <a:cxnSpLocks/>
          </p:cNvCxnSpPr>
          <p:nvPr/>
        </p:nvCxnSpPr>
        <p:spPr>
          <a:xfrm>
            <a:off x="6002450" y="4136688"/>
            <a:ext cx="47568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40" name="Flowchart: Decision 139">
            <a:extLst>
              <a:ext uri="{FF2B5EF4-FFF2-40B4-BE49-F238E27FC236}">
                <a16:creationId xmlns:a16="http://schemas.microsoft.com/office/drawing/2014/main" id="{CCCC91FF-494C-A6A5-6BB0-988819F59D5B}"/>
              </a:ext>
            </a:extLst>
          </p:cNvPr>
          <p:cNvSpPr/>
          <p:nvPr/>
        </p:nvSpPr>
        <p:spPr>
          <a:xfrm>
            <a:off x="7270189" y="1848598"/>
            <a:ext cx="1215851" cy="932770"/>
          </a:xfrm>
          <a:prstGeom prst="flowChartDecision">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800" dirty="0">
                <a:solidFill>
                  <a:schemeClr val="tx1"/>
                </a:solidFill>
              </a:rPr>
              <a:t>Get Approvals from MO and MS</a:t>
            </a:r>
          </a:p>
        </p:txBody>
      </p:sp>
      <p:cxnSp>
        <p:nvCxnSpPr>
          <p:cNvPr id="141" name="Straight Arrow Connector 140">
            <a:extLst>
              <a:ext uri="{FF2B5EF4-FFF2-40B4-BE49-F238E27FC236}">
                <a16:creationId xmlns:a16="http://schemas.microsoft.com/office/drawing/2014/main" id="{2AA114F2-2578-4EFC-DEE5-09616EB4F97B}"/>
              </a:ext>
            </a:extLst>
          </p:cNvPr>
          <p:cNvCxnSpPr>
            <a:cxnSpLocks/>
          </p:cNvCxnSpPr>
          <p:nvPr/>
        </p:nvCxnSpPr>
        <p:spPr>
          <a:xfrm flipV="1">
            <a:off x="7846352" y="2774233"/>
            <a:ext cx="0" cy="75705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44" name="Rectangle 143">
            <a:extLst>
              <a:ext uri="{FF2B5EF4-FFF2-40B4-BE49-F238E27FC236}">
                <a16:creationId xmlns:a16="http://schemas.microsoft.com/office/drawing/2014/main" id="{58A7F7E2-8E7C-8D1C-3B0E-5EC4500D791E}"/>
              </a:ext>
            </a:extLst>
          </p:cNvPr>
          <p:cNvSpPr/>
          <p:nvPr/>
        </p:nvSpPr>
        <p:spPr>
          <a:xfrm>
            <a:off x="6345487" y="2747135"/>
            <a:ext cx="611310" cy="333616"/>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800" dirty="0">
                <a:solidFill>
                  <a:schemeClr val="tx1"/>
                </a:solidFill>
              </a:rPr>
              <a:t>Approved</a:t>
            </a:r>
          </a:p>
        </p:txBody>
      </p:sp>
      <p:cxnSp>
        <p:nvCxnSpPr>
          <p:cNvPr id="153" name="Straight Arrow Connector 152">
            <a:extLst>
              <a:ext uri="{FF2B5EF4-FFF2-40B4-BE49-F238E27FC236}">
                <a16:creationId xmlns:a16="http://schemas.microsoft.com/office/drawing/2014/main" id="{442E9109-D907-B780-743A-AB9DC38EB982}"/>
              </a:ext>
            </a:extLst>
          </p:cNvPr>
          <p:cNvCxnSpPr>
            <a:cxnSpLocks/>
            <a:stCxn id="140" idx="1"/>
            <a:endCxn id="25" idx="0"/>
          </p:cNvCxnSpPr>
          <p:nvPr/>
        </p:nvCxnSpPr>
        <p:spPr>
          <a:xfrm>
            <a:off x="7270189" y="2314983"/>
            <a:ext cx="1" cy="119673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9" name="Straight Arrow Connector 158">
            <a:extLst>
              <a:ext uri="{FF2B5EF4-FFF2-40B4-BE49-F238E27FC236}">
                <a16:creationId xmlns:a16="http://schemas.microsoft.com/office/drawing/2014/main" id="{A9F3F875-B228-22EA-58A8-E8CCAAFF16B0}"/>
              </a:ext>
            </a:extLst>
          </p:cNvPr>
          <p:cNvCxnSpPr>
            <a:cxnSpLocks/>
            <a:stCxn id="140" idx="3"/>
          </p:cNvCxnSpPr>
          <p:nvPr/>
        </p:nvCxnSpPr>
        <p:spPr>
          <a:xfrm>
            <a:off x="8486040" y="2314983"/>
            <a:ext cx="0" cy="153091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62" name="Rectangle: Rounded Corners 161">
            <a:extLst>
              <a:ext uri="{FF2B5EF4-FFF2-40B4-BE49-F238E27FC236}">
                <a16:creationId xmlns:a16="http://schemas.microsoft.com/office/drawing/2014/main" id="{74F13ACC-2B4B-6142-8A6A-F5A7392682F2}"/>
              </a:ext>
            </a:extLst>
          </p:cNvPr>
          <p:cNvSpPr/>
          <p:nvPr/>
        </p:nvSpPr>
        <p:spPr>
          <a:xfrm>
            <a:off x="8208867" y="3845903"/>
            <a:ext cx="1215847" cy="617506"/>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800" dirty="0">
                <a:solidFill>
                  <a:schemeClr val="tx1"/>
                </a:solidFill>
              </a:rPr>
              <a:t>Feature Engineering</a:t>
            </a:r>
          </a:p>
        </p:txBody>
      </p:sp>
      <p:sp>
        <p:nvSpPr>
          <p:cNvPr id="167" name="Flowchart: Decision 166">
            <a:extLst>
              <a:ext uri="{FF2B5EF4-FFF2-40B4-BE49-F238E27FC236}">
                <a16:creationId xmlns:a16="http://schemas.microsoft.com/office/drawing/2014/main" id="{6FDDA488-D058-58BE-259F-A9B212FAABFF}"/>
              </a:ext>
            </a:extLst>
          </p:cNvPr>
          <p:cNvSpPr/>
          <p:nvPr/>
        </p:nvSpPr>
        <p:spPr>
          <a:xfrm>
            <a:off x="8631887" y="1829750"/>
            <a:ext cx="1215851" cy="932770"/>
          </a:xfrm>
          <a:prstGeom prst="flowChartDecision">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800" dirty="0">
                <a:solidFill>
                  <a:schemeClr val="tx1"/>
                </a:solidFill>
              </a:rPr>
              <a:t>Get Approvals from MO and MS</a:t>
            </a:r>
          </a:p>
        </p:txBody>
      </p:sp>
      <p:cxnSp>
        <p:nvCxnSpPr>
          <p:cNvPr id="168" name="Connector: Elbow 167">
            <a:extLst>
              <a:ext uri="{FF2B5EF4-FFF2-40B4-BE49-F238E27FC236}">
                <a16:creationId xmlns:a16="http://schemas.microsoft.com/office/drawing/2014/main" id="{E014C1EC-920E-4861-46A4-134E25BDC24B}"/>
              </a:ext>
            </a:extLst>
          </p:cNvPr>
          <p:cNvCxnSpPr>
            <a:cxnSpLocks/>
            <a:stCxn id="162" idx="0"/>
            <a:endCxn id="167" idx="1"/>
          </p:cNvCxnSpPr>
          <p:nvPr/>
        </p:nvCxnSpPr>
        <p:spPr>
          <a:xfrm rot="16200000" flipV="1">
            <a:off x="7949455" y="2978567"/>
            <a:ext cx="1549768" cy="184904"/>
          </a:xfrm>
          <a:prstGeom prst="bentConnector4">
            <a:avLst>
              <a:gd name="adj1" fmla="val 34953"/>
              <a:gd name="adj2" fmla="val 93742"/>
            </a:avLst>
          </a:prstGeom>
          <a:ln>
            <a:tailEnd type="triangle"/>
          </a:ln>
        </p:spPr>
        <p:style>
          <a:lnRef idx="2">
            <a:schemeClr val="accent1"/>
          </a:lnRef>
          <a:fillRef idx="0">
            <a:schemeClr val="accent1"/>
          </a:fillRef>
          <a:effectRef idx="1">
            <a:schemeClr val="accent1"/>
          </a:effectRef>
          <a:fontRef idx="minor">
            <a:schemeClr val="tx1"/>
          </a:fontRef>
        </p:style>
      </p:cxnSp>
      <p:sp>
        <p:nvSpPr>
          <p:cNvPr id="172" name="Rectangle 171">
            <a:extLst>
              <a:ext uri="{FF2B5EF4-FFF2-40B4-BE49-F238E27FC236}">
                <a16:creationId xmlns:a16="http://schemas.microsoft.com/office/drawing/2014/main" id="{EBDED586-D58A-F42C-3E38-C6DED98A615C}"/>
              </a:ext>
            </a:extLst>
          </p:cNvPr>
          <p:cNvSpPr/>
          <p:nvPr/>
        </p:nvSpPr>
        <p:spPr>
          <a:xfrm>
            <a:off x="8205480" y="2888658"/>
            <a:ext cx="611310" cy="333616"/>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800" dirty="0">
                <a:solidFill>
                  <a:schemeClr val="tx1"/>
                </a:solidFill>
              </a:rPr>
              <a:t>Approved</a:t>
            </a:r>
          </a:p>
        </p:txBody>
      </p:sp>
      <p:sp>
        <p:nvSpPr>
          <p:cNvPr id="173" name="Rectangle 172">
            <a:extLst>
              <a:ext uri="{FF2B5EF4-FFF2-40B4-BE49-F238E27FC236}">
                <a16:creationId xmlns:a16="http://schemas.microsoft.com/office/drawing/2014/main" id="{C07A92A3-2432-A0C3-3752-7F84E34BACC8}"/>
              </a:ext>
            </a:extLst>
          </p:cNvPr>
          <p:cNvSpPr/>
          <p:nvPr/>
        </p:nvSpPr>
        <p:spPr>
          <a:xfrm>
            <a:off x="7100782" y="2668205"/>
            <a:ext cx="611310" cy="333616"/>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800" dirty="0">
                <a:solidFill>
                  <a:schemeClr val="tx1"/>
                </a:solidFill>
              </a:rPr>
              <a:t>Not Approved</a:t>
            </a:r>
          </a:p>
        </p:txBody>
      </p:sp>
      <p:cxnSp>
        <p:nvCxnSpPr>
          <p:cNvPr id="176" name="Straight Arrow Connector 175">
            <a:extLst>
              <a:ext uri="{FF2B5EF4-FFF2-40B4-BE49-F238E27FC236}">
                <a16:creationId xmlns:a16="http://schemas.microsoft.com/office/drawing/2014/main" id="{98BEB582-2836-BE1C-CCD4-BF91C1C588A8}"/>
              </a:ext>
            </a:extLst>
          </p:cNvPr>
          <p:cNvCxnSpPr>
            <a:cxnSpLocks/>
            <a:stCxn id="167" idx="2"/>
          </p:cNvCxnSpPr>
          <p:nvPr/>
        </p:nvCxnSpPr>
        <p:spPr>
          <a:xfrm flipH="1">
            <a:off x="9239812" y="2762520"/>
            <a:ext cx="1" cy="108338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79" name="Rectangle 178">
            <a:extLst>
              <a:ext uri="{FF2B5EF4-FFF2-40B4-BE49-F238E27FC236}">
                <a16:creationId xmlns:a16="http://schemas.microsoft.com/office/drawing/2014/main" id="{0C0FE94E-2084-4823-333A-8F0008C8E9B6}"/>
              </a:ext>
            </a:extLst>
          </p:cNvPr>
          <p:cNvSpPr/>
          <p:nvPr/>
        </p:nvSpPr>
        <p:spPr>
          <a:xfrm>
            <a:off x="8927942" y="2888658"/>
            <a:ext cx="611310" cy="333616"/>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800" dirty="0">
                <a:solidFill>
                  <a:schemeClr val="tx1"/>
                </a:solidFill>
              </a:rPr>
              <a:t>Not Approved</a:t>
            </a:r>
          </a:p>
        </p:txBody>
      </p:sp>
      <p:sp>
        <p:nvSpPr>
          <p:cNvPr id="180" name="Rectangle: Rounded Corners 179">
            <a:extLst>
              <a:ext uri="{FF2B5EF4-FFF2-40B4-BE49-F238E27FC236}">
                <a16:creationId xmlns:a16="http://schemas.microsoft.com/office/drawing/2014/main" id="{4F5BDAA3-2EA3-D647-04BC-97E49A656B1C}"/>
              </a:ext>
            </a:extLst>
          </p:cNvPr>
          <p:cNvSpPr/>
          <p:nvPr/>
        </p:nvSpPr>
        <p:spPr>
          <a:xfrm>
            <a:off x="9570560" y="3640059"/>
            <a:ext cx="1503087" cy="993258"/>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800" dirty="0">
                <a:solidFill>
                  <a:schemeClr val="tx1"/>
                </a:solidFill>
              </a:rPr>
              <a:t>Develop customer segmentation. Get approved from MO, MS. Develop multiple models, present best 5 models to MO, MS</a:t>
            </a:r>
          </a:p>
        </p:txBody>
      </p:sp>
      <p:cxnSp>
        <p:nvCxnSpPr>
          <p:cNvPr id="181" name="Straight Arrow Connector 180">
            <a:extLst>
              <a:ext uri="{FF2B5EF4-FFF2-40B4-BE49-F238E27FC236}">
                <a16:creationId xmlns:a16="http://schemas.microsoft.com/office/drawing/2014/main" id="{AD0CC2A4-7BB3-B573-92F3-59B3608A12AD}"/>
              </a:ext>
            </a:extLst>
          </p:cNvPr>
          <p:cNvCxnSpPr>
            <a:cxnSpLocks/>
            <a:stCxn id="167" idx="3"/>
          </p:cNvCxnSpPr>
          <p:nvPr/>
        </p:nvCxnSpPr>
        <p:spPr>
          <a:xfrm>
            <a:off x="9847738" y="2296135"/>
            <a:ext cx="0" cy="133998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84" name="Flowchart: Decision 183">
            <a:extLst>
              <a:ext uri="{FF2B5EF4-FFF2-40B4-BE49-F238E27FC236}">
                <a16:creationId xmlns:a16="http://schemas.microsoft.com/office/drawing/2014/main" id="{8A06104C-A60F-3B7B-35A6-2A8C788C1449}"/>
              </a:ext>
            </a:extLst>
          </p:cNvPr>
          <p:cNvSpPr/>
          <p:nvPr/>
        </p:nvSpPr>
        <p:spPr>
          <a:xfrm>
            <a:off x="9927766" y="1831053"/>
            <a:ext cx="1070574" cy="943180"/>
          </a:xfrm>
          <a:prstGeom prst="flowChartDecision">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800" dirty="0">
                <a:solidFill>
                  <a:schemeClr val="tx1"/>
                </a:solidFill>
              </a:rPr>
              <a:t>Get Approvals for the best model</a:t>
            </a:r>
          </a:p>
        </p:txBody>
      </p:sp>
      <p:cxnSp>
        <p:nvCxnSpPr>
          <p:cNvPr id="185" name="Straight Arrow Connector 184">
            <a:extLst>
              <a:ext uri="{FF2B5EF4-FFF2-40B4-BE49-F238E27FC236}">
                <a16:creationId xmlns:a16="http://schemas.microsoft.com/office/drawing/2014/main" id="{95A216FC-FECF-7A01-95FD-B9D44664528C}"/>
              </a:ext>
            </a:extLst>
          </p:cNvPr>
          <p:cNvCxnSpPr>
            <a:cxnSpLocks/>
            <a:stCxn id="184" idx="2"/>
          </p:cNvCxnSpPr>
          <p:nvPr/>
        </p:nvCxnSpPr>
        <p:spPr>
          <a:xfrm>
            <a:off x="10463053" y="2774233"/>
            <a:ext cx="1" cy="88630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90" name="Rectangle: Rounded Corners 189">
            <a:extLst>
              <a:ext uri="{FF2B5EF4-FFF2-40B4-BE49-F238E27FC236}">
                <a16:creationId xmlns:a16="http://schemas.microsoft.com/office/drawing/2014/main" id="{BD34C699-815C-9FF1-5AFD-B833AF9281EB}"/>
              </a:ext>
            </a:extLst>
          </p:cNvPr>
          <p:cNvSpPr/>
          <p:nvPr/>
        </p:nvSpPr>
        <p:spPr>
          <a:xfrm>
            <a:off x="5461138" y="5173489"/>
            <a:ext cx="3236081" cy="834339"/>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800" dirty="0">
                <a:solidFill>
                  <a:schemeClr val="tx1"/>
                </a:solidFill>
              </a:rPr>
              <a:t>SIT and UAT of the below files to be done:</a:t>
            </a:r>
          </a:p>
          <a:p>
            <a:pPr marL="228600" indent="-228600" algn="ctr">
              <a:buFont typeface="+mj-lt"/>
              <a:buAutoNum type="arabicPeriod"/>
            </a:pPr>
            <a:r>
              <a:rPr lang="en-IN" sz="800" dirty="0">
                <a:solidFill>
                  <a:schemeClr val="tx1"/>
                </a:solidFill>
              </a:rPr>
              <a:t>.</a:t>
            </a:r>
            <a:r>
              <a:rPr lang="en-IN" sz="800" dirty="0" err="1">
                <a:solidFill>
                  <a:schemeClr val="tx1"/>
                </a:solidFill>
              </a:rPr>
              <a:t>py</a:t>
            </a:r>
            <a:r>
              <a:rPr lang="en-IN" sz="800" dirty="0">
                <a:solidFill>
                  <a:schemeClr val="tx1"/>
                </a:solidFill>
              </a:rPr>
              <a:t> files of data quality, data preprocessing, feature engineering</a:t>
            </a:r>
          </a:p>
          <a:p>
            <a:pPr marL="228600" indent="-228600" algn="ctr">
              <a:buFont typeface="+mj-lt"/>
              <a:buAutoNum type="arabicPeriod"/>
            </a:pPr>
            <a:r>
              <a:rPr lang="en-IN" sz="800" dirty="0">
                <a:solidFill>
                  <a:schemeClr val="tx1"/>
                </a:solidFill>
              </a:rPr>
              <a:t>Pickle file of clustering model and classification model</a:t>
            </a:r>
          </a:p>
        </p:txBody>
      </p:sp>
      <p:sp>
        <p:nvSpPr>
          <p:cNvPr id="226" name="Flowchart: Decision 225">
            <a:extLst>
              <a:ext uri="{FF2B5EF4-FFF2-40B4-BE49-F238E27FC236}">
                <a16:creationId xmlns:a16="http://schemas.microsoft.com/office/drawing/2014/main" id="{7FB0B8B0-AD05-9449-5C50-ADBFE0FFFF89}"/>
              </a:ext>
            </a:extLst>
          </p:cNvPr>
          <p:cNvSpPr/>
          <p:nvPr/>
        </p:nvSpPr>
        <p:spPr>
          <a:xfrm>
            <a:off x="11040691" y="1816710"/>
            <a:ext cx="1193577" cy="996545"/>
          </a:xfrm>
          <a:prstGeom prst="flowChartDecision">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750" dirty="0">
                <a:solidFill>
                  <a:schemeClr val="tx1"/>
                </a:solidFill>
              </a:rPr>
              <a:t>Approvals on all the governance documents</a:t>
            </a:r>
          </a:p>
        </p:txBody>
      </p:sp>
      <p:sp>
        <p:nvSpPr>
          <p:cNvPr id="227" name="Rectangle: Rounded Corners 226">
            <a:extLst>
              <a:ext uri="{FF2B5EF4-FFF2-40B4-BE49-F238E27FC236}">
                <a16:creationId xmlns:a16="http://schemas.microsoft.com/office/drawing/2014/main" id="{25891C6C-B97D-7B13-8A4D-2BBF46CAC427}"/>
              </a:ext>
            </a:extLst>
          </p:cNvPr>
          <p:cNvSpPr/>
          <p:nvPr/>
        </p:nvSpPr>
        <p:spPr>
          <a:xfrm>
            <a:off x="5163192" y="6215677"/>
            <a:ext cx="3590976" cy="64232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800" dirty="0">
                <a:solidFill>
                  <a:schemeClr val="tx1"/>
                </a:solidFill>
              </a:rPr>
              <a:t>Document the end-to-end life cycle of the Model in collaboration with the model developer. Terms of reference, Model approval form, model testing document, model document , approvals of all the stakeholders in each step etc</a:t>
            </a:r>
          </a:p>
        </p:txBody>
      </p:sp>
      <p:cxnSp>
        <p:nvCxnSpPr>
          <p:cNvPr id="230" name="Connector: Elbow 229">
            <a:extLst>
              <a:ext uri="{FF2B5EF4-FFF2-40B4-BE49-F238E27FC236}">
                <a16:creationId xmlns:a16="http://schemas.microsoft.com/office/drawing/2014/main" id="{3F247E51-4568-299B-3892-73D10E3D0C17}"/>
              </a:ext>
            </a:extLst>
          </p:cNvPr>
          <p:cNvCxnSpPr>
            <a:cxnSpLocks/>
            <a:stCxn id="227" idx="3"/>
          </p:cNvCxnSpPr>
          <p:nvPr/>
        </p:nvCxnSpPr>
        <p:spPr>
          <a:xfrm flipV="1">
            <a:off x="8754168" y="2813255"/>
            <a:ext cx="2898659" cy="3723584"/>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 name="Connector: Elbow 2">
            <a:extLst>
              <a:ext uri="{FF2B5EF4-FFF2-40B4-BE49-F238E27FC236}">
                <a16:creationId xmlns:a16="http://schemas.microsoft.com/office/drawing/2014/main" id="{5B73C4FF-CE50-5340-7CD5-298A675DCCC5}"/>
              </a:ext>
            </a:extLst>
          </p:cNvPr>
          <p:cNvCxnSpPr>
            <a:cxnSpLocks/>
            <a:stCxn id="180" idx="2"/>
            <a:endCxn id="190" idx="3"/>
          </p:cNvCxnSpPr>
          <p:nvPr/>
        </p:nvCxnSpPr>
        <p:spPr>
          <a:xfrm rot="5400000">
            <a:off x="9030991" y="4299546"/>
            <a:ext cx="957342" cy="1624885"/>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sp>
        <p:nvSpPr>
          <p:cNvPr id="6" name="Rectangle 5">
            <a:extLst>
              <a:ext uri="{FF2B5EF4-FFF2-40B4-BE49-F238E27FC236}">
                <a16:creationId xmlns:a16="http://schemas.microsoft.com/office/drawing/2014/main" id="{0D28AF9E-9833-0B26-ED78-189987D36BFA}"/>
              </a:ext>
            </a:extLst>
          </p:cNvPr>
          <p:cNvSpPr/>
          <p:nvPr/>
        </p:nvSpPr>
        <p:spPr>
          <a:xfrm>
            <a:off x="2854619" y="2217207"/>
            <a:ext cx="487502" cy="189440"/>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800" dirty="0">
                <a:solidFill>
                  <a:schemeClr val="tx1"/>
                </a:solidFill>
              </a:rPr>
              <a:t>Yes</a:t>
            </a:r>
          </a:p>
        </p:txBody>
      </p:sp>
      <p:sp>
        <p:nvSpPr>
          <p:cNvPr id="10" name="Rectangle 9">
            <a:extLst>
              <a:ext uri="{FF2B5EF4-FFF2-40B4-BE49-F238E27FC236}">
                <a16:creationId xmlns:a16="http://schemas.microsoft.com/office/drawing/2014/main" id="{9AC73444-0BC1-6A71-4B0B-AA4D7CB7B7A1}"/>
              </a:ext>
            </a:extLst>
          </p:cNvPr>
          <p:cNvSpPr/>
          <p:nvPr/>
        </p:nvSpPr>
        <p:spPr>
          <a:xfrm>
            <a:off x="4251972" y="2170018"/>
            <a:ext cx="611310" cy="333616"/>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800" dirty="0">
                <a:solidFill>
                  <a:schemeClr val="tx1"/>
                </a:solidFill>
              </a:rPr>
              <a:t>Not Approved</a:t>
            </a:r>
          </a:p>
        </p:txBody>
      </p:sp>
      <p:cxnSp>
        <p:nvCxnSpPr>
          <p:cNvPr id="11" name="Straight Arrow Connector 10">
            <a:extLst>
              <a:ext uri="{FF2B5EF4-FFF2-40B4-BE49-F238E27FC236}">
                <a16:creationId xmlns:a16="http://schemas.microsoft.com/office/drawing/2014/main" id="{1B447403-58E6-5241-7F46-3850D5D23B41}"/>
              </a:ext>
            </a:extLst>
          </p:cNvPr>
          <p:cNvCxnSpPr>
            <a:cxnSpLocks/>
          </p:cNvCxnSpPr>
          <p:nvPr/>
        </p:nvCxnSpPr>
        <p:spPr>
          <a:xfrm>
            <a:off x="8711900" y="5796573"/>
            <a:ext cx="2925579"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031727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8CDBBEFD-CF26-204B-0661-32631100DE09}"/>
              </a:ext>
            </a:extLst>
          </p:cNvPr>
          <p:cNvCxnSpPr/>
          <p:nvPr/>
        </p:nvCxnSpPr>
        <p:spPr>
          <a:xfrm>
            <a:off x="422787" y="688259"/>
            <a:ext cx="11346426" cy="0"/>
          </a:xfrm>
          <a:prstGeom prst="line">
            <a:avLst/>
          </a:prstGeom>
        </p:spPr>
        <p:style>
          <a:lnRef idx="2">
            <a:schemeClr val="accent1"/>
          </a:lnRef>
          <a:fillRef idx="0">
            <a:schemeClr val="accent1"/>
          </a:fillRef>
          <a:effectRef idx="1">
            <a:schemeClr val="accent1"/>
          </a:effectRef>
          <a:fontRef idx="minor">
            <a:schemeClr val="tx1"/>
          </a:fontRef>
        </p:style>
      </p:cxnSp>
      <p:sp>
        <p:nvSpPr>
          <p:cNvPr id="5" name="TextBox 4">
            <a:extLst>
              <a:ext uri="{FF2B5EF4-FFF2-40B4-BE49-F238E27FC236}">
                <a16:creationId xmlns:a16="http://schemas.microsoft.com/office/drawing/2014/main" id="{9A59D246-EEAB-CF2B-71E5-BBF3C151505F}"/>
              </a:ext>
            </a:extLst>
          </p:cNvPr>
          <p:cNvSpPr txBox="1"/>
          <p:nvPr/>
        </p:nvSpPr>
        <p:spPr>
          <a:xfrm>
            <a:off x="299879" y="196684"/>
            <a:ext cx="10923273" cy="446276"/>
          </a:xfrm>
          <a:prstGeom prst="rect">
            <a:avLst/>
          </a:prstGeom>
          <a:noFill/>
        </p:spPr>
        <p:txBody>
          <a:bodyPr wrap="square" rtlCol="0">
            <a:spAutoFit/>
          </a:bodyPr>
          <a:lstStyle/>
          <a:p>
            <a:r>
              <a:rPr lang="en-US" sz="2300" dirty="0">
                <a:latin typeface="Georgia Pro" panose="020F0502020204030204" pitchFamily="18" charset="0"/>
              </a:rPr>
              <a:t>Data Quality Analysis and Data Quality report</a:t>
            </a:r>
            <a:endParaRPr lang="en-IN" sz="2300" dirty="0">
              <a:latin typeface="Georgia Pro" panose="020F0502020204030204" pitchFamily="18" charset="0"/>
            </a:endParaRPr>
          </a:p>
        </p:txBody>
      </p:sp>
      <p:sp>
        <p:nvSpPr>
          <p:cNvPr id="10" name="Content Placeholder 2">
            <a:extLst>
              <a:ext uri="{FF2B5EF4-FFF2-40B4-BE49-F238E27FC236}">
                <a16:creationId xmlns:a16="http://schemas.microsoft.com/office/drawing/2014/main" id="{AFB55101-9F75-42CE-CACA-7E75298B625C}"/>
              </a:ext>
            </a:extLst>
          </p:cNvPr>
          <p:cNvSpPr>
            <a:spLocks noGrp="1"/>
          </p:cNvSpPr>
          <p:nvPr>
            <p:ph idx="1"/>
          </p:nvPr>
        </p:nvSpPr>
        <p:spPr>
          <a:xfrm>
            <a:off x="422788" y="937060"/>
            <a:ext cx="11263445" cy="5920935"/>
          </a:xfrm>
        </p:spPr>
        <p:txBody>
          <a:bodyPr>
            <a:normAutofit/>
          </a:bodyPr>
          <a:lstStyle/>
          <a:p>
            <a:r>
              <a:rPr lang="en-IN" sz="1600" dirty="0">
                <a:latin typeface="Georgia Pro" panose="02040502050405020303" pitchFamily="18" charset="0"/>
              </a:rPr>
              <a:t>Data sourced from an open-source platform: </a:t>
            </a:r>
            <a:r>
              <a:rPr lang="en-IN" sz="1600" dirty="0">
                <a:latin typeface="Georgia Pro" panose="02040502050405020303" pitchFamily="18" charset="0"/>
                <a:hlinkClick r:id="rId2"/>
              </a:rPr>
              <a:t>Hugging Face Datasets</a:t>
            </a:r>
            <a:endParaRPr lang="en-IN" sz="1600" dirty="0">
              <a:latin typeface="Georgia Pro" panose="02040502050405020303" pitchFamily="18" charset="0"/>
            </a:endParaRPr>
          </a:p>
          <a:p>
            <a:r>
              <a:rPr lang="en-IN" sz="1600" dirty="0">
                <a:latin typeface="Georgia Pro" panose="02040502050405020303" pitchFamily="18" charset="0"/>
              </a:rPr>
              <a:t>Data Quality script executed on the sourced data</a:t>
            </a:r>
            <a:r>
              <a:rPr lang="en-IN" sz="1400" i="1" dirty="0">
                <a:latin typeface="Abadi" panose="020F0502020204030204" pitchFamily="34" charset="0"/>
              </a:rPr>
              <a:t>.</a:t>
            </a:r>
            <a:r>
              <a:rPr lang="en-IN" sz="1400" i="1" dirty="0">
                <a:latin typeface="Times New Roman" panose="02020603050405020304" pitchFamily="18" charset="0"/>
                <a:cs typeface="Times New Roman" panose="02020603050405020304" pitchFamily="18" charset="0"/>
              </a:rPr>
              <a:t>(Click </a:t>
            </a:r>
            <a:r>
              <a:rPr lang="en-IN" sz="1400" dirty="0">
                <a:latin typeface="Times New Roman" panose="02020603050405020304" pitchFamily="18" charset="0"/>
                <a:cs typeface="Times New Roman" panose="02020603050405020304" pitchFamily="18" charset="0"/>
                <a:hlinkClick r:id="rId3"/>
              </a:rPr>
              <a:t>here</a:t>
            </a:r>
            <a:r>
              <a:rPr lang="en-IN" sz="1400" i="1" dirty="0">
                <a:latin typeface="Times New Roman" panose="02020603050405020304" pitchFamily="18" charset="0"/>
                <a:cs typeface="Times New Roman" panose="02020603050405020304" pitchFamily="18" charset="0"/>
              </a:rPr>
              <a:t> to find the Data quality scripts. Section: </a:t>
            </a:r>
            <a:r>
              <a:rPr lang="en-US" sz="1400" i="1" dirty="0">
                <a:latin typeface="Times New Roman" panose="02020603050405020304" pitchFamily="18" charset="0"/>
                <a:cs typeface="Times New Roman" panose="02020603050405020304" pitchFamily="18" charset="0"/>
              </a:rPr>
              <a:t>2.0 Generate an exhaustive Data Quality Report)</a:t>
            </a:r>
          </a:p>
          <a:p>
            <a:r>
              <a:rPr lang="en-US" sz="1600" dirty="0">
                <a:latin typeface="Georgia Pro" panose="02040502050405020303" pitchFamily="18" charset="0"/>
              </a:rPr>
              <a:t>For the complete data quality report, click here </a:t>
            </a:r>
          </a:p>
          <a:p>
            <a:r>
              <a:rPr lang="en-US" sz="1600" dirty="0">
                <a:latin typeface="Georgia Pro" panose="02040502050405020303" pitchFamily="18" charset="0"/>
              </a:rPr>
              <a:t>Summary:</a:t>
            </a:r>
          </a:p>
          <a:p>
            <a:endParaRPr lang="en-US" sz="1600" dirty="0">
              <a:latin typeface="Georgia Pro" panose="02040502050405020303" pitchFamily="18" charset="0"/>
            </a:endParaRPr>
          </a:p>
          <a:p>
            <a:endParaRPr lang="en-US" sz="1600" dirty="0">
              <a:latin typeface="Georgia Pro" panose="02040502050405020303" pitchFamily="18" charset="0"/>
            </a:endParaRPr>
          </a:p>
          <a:p>
            <a:endParaRPr lang="en-US" sz="1600" dirty="0">
              <a:latin typeface="Georgia Pro" panose="02040502050405020303" pitchFamily="18" charset="0"/>
            </a:endParaRPr>
          </a:p>
          <a:p>
            <a:endParaRPr lang="en-US" sz="1600" dirty="0">
              <a:latin typeface="Georgia Pro" panose="02040502050405020303" pitchFamily="18" charset="0"/>
            </a:endParaRPr>
          </a:p>
          <a:p>
            <a:endParaRPr lang="en-US" sz="1600" dirty="0">
              <a:latin typeface="Georgia Pro" panose="02040502050405020303" pitchFamily="18" charset="0"/>
            </a:endParaRPr>
          </a:p>
          <a:p>
            <a:endParaRPr lang="en-US" sz="1600" dirty="0">
              <a:latin typeface="Georgia Pro" panose="02040502050405020303" pitchFamily="18" charset="0"/>
            </a:endParaRPr>
          </a:p>
          <a:p>
            <a:endParaRPr lang="en-US" sz="1600" dirty="0">
              <a:latin typeface="Georgia Pro" panose="02040502050405020303" pitchFamily="18" charset="0"/>
            </a:endParaRPr>
          </a:p>
          <a:p>
            <a:endParaRPr lang="en-US" sz="1600" dirty="0">
              <a:latin typeface="Georgia Pro" panose="02040502050405020303" pitchFamily="18" charset="0"/>
            </a:endParaRPr>
          </a:p>
          <a:p>
            <a:endParaRPr lang="en-US" sz="1600" dirty="0">
              <a:latin typeface="Georgia Pro" panose="02040502050405020303" pitchFamily="18" charset="0"/>
            </a:endParaRPr>
          </a:p>
          <a:p>
            <a:endParaRPr lang="en-US" sz="1600" dirty="0">
              <a:latin typeface="Georgia Pro" panose="02040502050405020303" pitchFamily="18" charset="0"/>
            </a:endParaRPr>
          </a:p>
          <a:p>
            <a:r>
              <a:rPr lang="en-US" sz="1600" dirty="0">
                <a:latin typeface="Georgia Pro" panose="02040502050405020303" pitchFamily="18" charset="0"/>
              </a:rPr>
              <a:t>Since there’s lack of stakeholder discussion here, assuming the stakeholder agreed on deleting the columns with &gt; 40% missing values due to lack of data and lack of relevance of the columns. 151 columns reduced to 93 columns</a:t>
            </a:r>
          </a:p>
          <a:p>
            <a:endParaRPr lang="en-US" sz="1600" dirty="0">
              <a:latin typeface="Georgia Pro" panose="02040502050405020303" pitchFamily="18" charset="0"/>
            </a:endParaRPr>
          </a:p>
          <a:p>
            <a:endParaRPr lang="en-US" sz="1600" dirty="0">
              <a:latin typeface="Georgia Pro" panose="02040502050405020303" pitchFamily="18" charset="0"/>
            </a:endParaRPr>
          </a:p>
          <a:p>
            <a:endParaRPr lang="en-US" sz="1600" dirty="0">
              <a:latin typeface="Georgia Pro" panose="02040502050405020303" pitchFamily="18" charset="0"/>
            </a:endParaRPr>
          </a:p>
          <a:p>
            <a:endParaRPr lang="en-US" sz="1600" dirty="0">
              <a:latin typeface="Georgia Pro" panose="02040502050405020303" pitchFamily="18" charset="0"/>
            </a:endParaRPr>
          </a:p>
          <a:p>
            <a:endParaRPr lang="en-US" sz="1600" dirty="0">
              <a:latin typeface="Georgia Pro" panose="02040502050405020303" pitchFamily="18" charset="0"/>
            </a:endParaRPr>
          </a:p>
          <a:p>
            <a:endParaRPr lang="en-US" sz="1600" dirty="0">
              <a:latin typeface="Georgia Pro" panose="02040502050405020303" pitchFamily="18" charset="0"/>
            </a:endParaRPr>
          </a:p>
          <a:p>
            <a:endParaRPr lang="en-US" sz="1600" dirty="0">
              <a:latin typeface="Georgia Pro" panose="02040502050405020303" pitchFamily="18" charset="0"/>
            </a:endParaRPr>
          </a:p>
          <a:p>
            <a:endParaRPr lang="en-US" sz="1600" dirty="0">
              <a:latin typeface="Georgia Pro" panose="02040502050405020303" pitchFamily="18" charset="0"/>
            </a:endParaRPr>
          </a:p>
          <a:p>
            <a:endParaRPr lang="en-US" sz="1600" dirty="0">
              <a:latin typeface="Georgia Pro" panose="02040502050405020303" pitchFamily="18" charset="0"/>
            </a:endParaRPr>
          </a:p>
          <a:p>
            <a:endParaRPr lang="en-US" sz="1600" dirty="0">
              <a:latin typeface="Georgia Pro" panose="02040502050405020303" pitchFamily="18" charset="0"/>
            </a:endParaRPr>
          </a:p>
        </p:txBody>
      </p:sp>
      <p:pic>
        <p:nvPicPr>
          <p:cNvPr id="11" name="Graphic 10">
            <a:extLst>
              <a:ext uri="{FF2B5EF4-FFF2-40B4-BE49-F238E27FC236}">
                <a16:creationId xmlns:a16="http://schemas.microsoft.com/office/drawing/2014/main" id="{87A50204-A264-51AC-CD54-637279ED2C3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223153" y="89582"/>
            <a:ext cx="892647" cy="523218"/>
          </a:xfrm>
          <a:prstGeom prst="rect">
            <a:avLst/>
          </a:prstGeom>
        </p:spPr>
      </p:pic>
      <p:graphicFrame>
        <p:nvGraphicFramePr>
          <p:cNvPr id="2" name="Table 1">
            <a:extLst>
              <a:ext uri="{FF2B5EF4-FFF2-40B4-BE49-F238E27FC236}">
                <a16:creationId xmlns:a16="http://schemas.microsoft.com/office/drawing/2014/main" id="{2BC8B7C3-083E-86FD-9FED-5C76C41797C1}"/>
              </a:ext>
            </a:extLst>
          </p:cNvPr>
          <p:cNvGraphicFramePr>
            <a:graphicFrameLocks noGrp="1"/>
          </p:cNvGraphicFramePr>
          <p:nvPr>
            <p:extLst>
              <p:ext uri="{D42A27DB-BD31-4B8C-83A1-F6EECF244321}">
                <p14:modId xmlns:p14="http://schemas.microsoft.com/office/powerpoint/2010/main" val="4040792688"/>
              </p:ext>
            </p:extLst>
          </p:nvPr>
        </p:nvGraphicFramePr>
        <p:xfrm>
          <a:off x="1861177" y="2538418"/>
          <a:ext cx="8128000" cy="301244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2123906007"/>
                    </a:ext>
                  </a:extLst>
                </a:gridCol>
                <a:gridCol w="4064000">
                  <a:extLst>
                    <a:ext uri="{9D8B030D-6E8A-4147-A177-3AD203B41FA5}">
                      <a16:colId xmlns:a16="http://schemas.microsoft.com/office/drawing/2014/main" val="1739383249"/>
                    </a:ext>
                  </a:extLst>
                </a:gridCol>
              </a:tblGrid>
              <a:tr h="370840">
                <a:tc gridSpan="2">
                  <a:txBody>
                    <a:bodyPr/>
                    <a:lstStyle/>
                    <a:p>
                      <a:pPr algn="ctr"/>
                      <a:r>
                        <a:rPr lang="en-IN" sz="1600" dirty="0">
                          <a:latin typeface="Georgia Pro" panose="02040502050405020303" pitchFamily="18" charset="0"/>
                        </a:rPr>
                        <a:t>Top-view Summary of Data Quality Report</a:t>
                      </a:r>
                    </a:p>
                  </a:txBody>
                  <a:tcPr/>
                </a:tc>
                <a:tc hMerge="1">
                  <a:txBody>
                    <a:bodyPr/>
                    <a:lstStyle/>
                    <a:p>
                      <a:endParaRPr lang="en-IN" dirty="0"/>
                    </a:p>
                  </a:txBody>
                  <a:tcPr/>
                </a:tc>
                <a:extLst>
                  <a:ext uri="{0D108BD9-81ED-4DB2-BD59-A6C34878D82A}">
                    <a16:rowId xmlns:a16="http://schemas.microsoft.com/office/drawing/2014/main" val="4091188241"/>
                  </a:ext>
                </a:extLst>
              </a:tr>
              <a:tr h="370840">
                <a:tc>
                  <a:txBody>
                    <a:bodyPr/>
                    <a:lstStyle/>
                    <a:p>
                      <a:r>
                        <a:rPr lang="en-IN" sz="1600" dirty="0">
                          <a:latin typeface="Georgia Pro" panose="02040502050405020303" pitchFamily="18" charset="0"/>
                        </a:rPr>
                        <a:t>No. of numerical variables</a:t>
                      </a:r>
                    </a:p>
                  </a:txBody>
                  <a:tcPr/>
                </a:tc>
                <a:tc>
                  <a:txBody>
                    <a:bodyPr/>
                    <a:lstStyle/>
                    <a:p>
                      <a:r>
                        <a:rPr lang="en-IN" sz="1600" dirty="0">
                          <a:latin typeface="Georgia Pro" panose="02040502050405020303" pitchFamily="18" charset="0"/>
                        </a:rPr>
                        <a:t>113</a:t>
                      </a:r>
                    </a:p>
                  </a:txBody>
                  <a:tcPr/>
                </a:tc>
                <a:extLst>
                  <a:ext uri="{0D108BD9-81ED-4DB2-BD59-A6C34878D82A}">
                    <a16:rowId xmlns:a16="http://schemas.microsoft.com/office/drawing/2014/main" val="3260614089"/>
                  </a:ext>
                </a:extLst>
              </a:tr>
              <a:tr h="370840">
                <a:tc>
                  <a:txBody>
                    <a:bodyPr/>
                    <a:lstStyle/>
                    <a:p>
                      <a:r>
                        <a:rPr lang="en-IN" sz="1600" dirty="0">
                          <a:latin typeface="Georgia Pro" panose="02040502050405020303" pitchFamily="18" charset="0"/>
                        </a:rPr>
                        <a:t>No. of categorical variables</a:t>
                      </a:r>
                    </a:p>
                  </a:txBody>
                  <a:tcPr/>
                </a:tc>
                <a:tc>
                  <a:txBody>
                    <a:bodyPr/>
                    <a:lstStyle/>
                    <a:p>
                      <a:r>
                        <a:rPr lang="en-IN" sz="1600" dirty="0">
                          <a:latin typeface="Georgia Pro" panose="02040502050405020303" pitchFamily="18" charset="0"/>
                        </a:rPr>
                        <a:t>38</a:t>
                      </a:r>
                    </a:p>
                  </a:txBody>
                  <a:tcPr/>
                </a:tc>
                <a:extLst>
                  <a:ext uri="{0D108BD9-81ED-4DB2-BD59-A6C34878D82A}">
                    <a16:rowId xmlns:a16="http://schemas.microsoft.com/office/drawing/2014/main" val="329400611"/>
                  </a:ext>
                </a:extLst>
              </a:tr>
              <a:tr h="370840">
                <a:tc>
                  <a:txBody>
                    <a:bodyPr/>
                    <a:lstStyle/>
                    <a:p>
                      <a:r>
                        <a:rPr lang="en-IN" sz="1600" dirty="0">
                          <a:latin typeface="Georgia Pro" panose="02040502050405020303" pitchFamily="18" charset="0"/>
                        </a:rPr>
                        <a:t>No. of variables with null values &gt; 40%</a:t>
                      </a:r>
                    </a:p>
                  </a:txBody>
                  <a:tcPr/>
                </a:tc>
                <a:tc>
                  <a:txBody>
                    <a:bodyPr/>
                    <a:lstStyle/>
                    <a:p>
                      <a:r>
                        <a:rPr lang="en-IN" sz="1600" dirty="0">
                          <a:latin typeface="Georgia Pro" panose="02040502050405020303" pitchFamily="18" charset="0"/>
                        </a:rPr>
                        <a:t>58</a:t>
                      </a:r>
                    </a:p>
                  </a:txBody>
                  <a:tcPr/>
                </a:tc>
                <a:extLst>
                  <a:ext uri="{0D108BD9-81ED-4DB2-BD59-A6C34878D82A}">
                    <a16:rowId xmlns:a16="http://schemas.microsoft.com/office/drawing/2014/main" val="125255665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latin typeface="Georgia Pro" panose="02040502050405020303" pitchFamily="18" charset="0"/>
                        </a:rPr>
                        <a:t>No. of variables with null values &gt; 10%</a:t>
                      </a:r>
                    </a:p>
                    <a:p>
                      <a:r>
                        <a:rPr lang="en-IN" sz="1600" dirty="0">
                          <a:latin typeface="Georgia Pro" panose="02040502050405020303" pitchFamily="18" charset="0"/>
                        </a:rPr>
                        <a:t>and &lt;=40%</a:t>
                      </a:r>
                    </a:p>
                  </a:txBody>
                  <a:tcPr/>
                </a:tc>
                <a:tc>
                  <a:txBody>
                    <a:bodyPr/>
                    <a:lstStyle/>
                    <a:p>
                      <a:r>
                        <a:rPr lang="en-IN" sz="1600" dirty="0">
                          <a:latin typeface="Georgia Pro" panose="02040502050405020303" pitchFamily="18" charset="0"/>
                        </a:rPr>
                        <a:t>1</a:t>
                      </a:r>
                    </a:p>
                  </a:txBody>
                  <a:tcPr/>
                </a:tc>
                <a:extLst>
                  <a:ext uri="{0D108BD9-81ED-4DB2-BD59-A6C34878D82A}">
                    <a16:rowId xmlns:a16="http://schemas.microsoft.com/office/drawing/2014/main" val="408686072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latin typeface="Georgia Pro" panose="02040502050405020303" pitchFamily="18" charset="0"/>
                        </a:rPr>
                        <a:t>No. of variables with null values &gt; 0%</a:t>
                      </a:r>
                    </a:p>
                    <a:p>
                      <a:r>
                        <a:rPr lang="en-IN" sz="1600" dirty="0">
                          <a:latin typeface="Georgia Pro" panose="02040502050405020303" pitchFamily="18" charset="0"/>
                        </a:rPr>
                        <a:t>and &lt;=10%</a:t>
                      </a:r>
                    </a:p>
                  </a:txBody>
                  <a:tcPr/>
                </a:tc>
                <a:tc>
                  <a:txBody>
                    <a:bodyPr/>
                    <a:lstStyle/>
                    <a:p>
                      <a:r>
                        <a:rPr lang="en-IN" sz="1600" dirty="0">
                          <a:latin typeface="Georgia Pro" panose="02040502050405020303" pitchFamily="18" charset="0"/>
                        </a:rPr>
                        <a:t>46</a:t>
                      </a:r>
                    </a:p>
                  </a:txBody>
                  <a:tcPr/>
                </a:tc>
                <a:extLst>
                  <a:ext uri="{0D108BD9-81ED-4DB2-BD59-A6C34878D82A}">
                    <a16:rowId xmlns:a16="http://schemas.microsoft.com/office/drawing/2014/main" val="58244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latin typeface="Georgia Pro" panose="02040502050405020303" pitchFamily="18" charset="0"/>
                        </a:rPr>
                        <a:t>No. of variables with no null values</a:t>
                      </a:r>
                    </a:p>
                  </a:txBody>
                  <a:tcPr/>
                </a:tc>
                <a:tc>
                  <a:txBody>
                    <a:bodyPr/>
                    <a:lstStyle/>
                    <a:p>
                      <a:r>
                        <a:rPr lang="en-IN" sz="1600" dirty="0">
                          <a:latin typeface="Georgia Pro" panose="02040502050405020303" pitchFamily="18" charset="0"/>
                        </a:rPr>
                        <a:t>46</a:t>
                      </a:r>
                    </a:p>
                  </a:txBody>
                  <a:tcPr/>
                </a:tc>
                <a:extLst>
                  <a:ext uri="{0D108BD9-81ED-4DB2-BD59-A6C34878D82A}">
                    <a16:rowId xmlns:a16="http://schemas.microsoft.com/office/drawing/2014/main" val="3726468867"/>
                  </a:ext>
                </a:extLst>
              </a:tr>
            </a:tbl>
          </a:graphicData>
        </a:graphic>
      </p:graphicFrame>
      <p:graphicFrame>
        <p:nvGraphicFramePr>
          <p:cNvPr id="7" name="Object 6">
            <a:extLst>
              <a:ext uri="{FF2B5EF4-FFF2-40B4-BE49-F238E27FC236}">
                <a16:creationId xmlns:a16="http://schemas.microsoft.com/office/drawing/2014/main" id="{88561186-D34A-9019-1546-0034AF048EEC}"/>
              </a:ext>
            </a:extLst>
          </p:cNvPr>
          <p:cNvGraphicFramePr>
            <a:graphicFrameLocks noChangeAspect="1"/>
          </p:cNvGraphicFramePr>
          <p:nvPr>
            <p:extLst>
              <p:ext uri="{D42A27DB-BD31-4B8C-83A1-F6EECF244321}">
                <p14:modId xmlns:p14="http://schemas.microsoft.com/office/powerpoint/2010/main" val="853511996"/>
              </p:ext>
            </p:extLst>
          </p:nvPr>
        </p:nvGraphicFramePr>
        <p:xfrm>
          <a:off x="5106615" y="1621855"/>
          <a:ext cx="914400" cy="792163"/>
        </p:xfrm>
        <a:graphic>
          <a:graphicData uri="http://schemas.openxmlformats.org/presentationml/2006/ole">
            <mc:AlternateContent xmlns:mc="http://schemas.openxmlformats.org/markup-compatibility/2006">
              <mc:Choice xmlns:v="urn:schemas-microsoft-com:vml" Requires="v">
                <p:oleObj name="Worksheet" showAsIcon="1" r:id="rId6" imgW="914400" imgH="792417" progId="Excel.Sheet.12">
                  <p:embed/>
                </p:oleObj>
              </mc:Choice>
              <mc:Fallback>
                <p:oleObj name="Worksheet" showAsIcon="1" r:id="rId6" imgW="914400" imgH="792417" progId="Excel.Sheet.12">
                  <p:embed/>
                  <p:pic>
                    <p:nvPicPr>
                      <p:cNvPr id="0" name=""/>
                      <p:cNvPicPr/>
                      <p:nvPr/>
                    </p:nvPicPr>
                    <p:blipFill>
                      <a:blip r:embed="rId7"/>
                      <a:stretch>
                        <a:fillRect/>
                      </a:stretch>
                    </p:blipFill>
                    <p:spPr>
                      <a:xfrm>
                        <a:off x="5106615" y="1621855"/>
                        <a:ext cx="914400" cy="792163"/>
                      </a:xfrm>
                      <a:prstGeom prst="rect">
                        <a:avLst/>
                      </a:prstGeom>
                    </p:spPr>
                  </p:pic>
                </p:oleObj>
              </mc:Fallback>
            </mc:AlternateContent>
          </a:graphicData>
        </a:graphic>
      </p:graphicFrame>
    </p:spTree>
    <p:extLst>
      <p:ext uri="{BB962C8B-B14F-4D97-AF65-F5344CB8AC3E}">
        <p14:creationId xmlns:p14="http://schemas.microsoft.com/office/powerpoint/2010/main" val="33319972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8CDBBEFD-CF26-204B-0661-32631100DE09}"/>
              </a:ext>
            </a:extLst>
          </p:cNvPr>
          <p:cNvCxnSpPr/>
          <p:nvPr/>
        </p:nvCxnSpPr>
        <p:spPr>
          <a:xfrm>
            <a:off x="422787" y="688259"/>
            <a:ext cx="11346426" cy="0"/>
          </a:xfrm>
          <a:prstGeom prst="line">
            <a:avLst/>
          </a:prstGeom>
        </p:spPr>
        <p:style>
          <a:lnRef idx="2">
            <a:schemeClr val="accent1"/>
          </a:lnRef>
          <a:fillRef idx="0">
            <a:schemeClr val="accent1"/>
          </a:fillRef>
          <a:effectRef idx="1">
            <a:schemeClr val="accent1"/>
          </a:effectRef>
          <a:fontRef idx="minor">
            <a:schemeClr val="tx1"/>
          </a:fontRef>
        </p:style>
      </p:cxnSp>
      <p:sp>
        <p:nvSpPr>
          <p:cNvPr id="5" name="TextBox 4">
            <a:extLst>
              <a:ext uri="{FF2B5EF4-FFF2-40B4-BE49-F238E27FC236}">
                <a16:creationId xmlns:a16="http://schemas.microsoft.com/office/drawing/2014/main" id="{9A59D246-EEAB-CF2B-71E5-BBF3C151505F}"/>
              </a:ext>
            </a:extLst>
          </p:cNvPr>
          <p:cNvSpPr txBox="1"/>
          <p:nvPr/>
        </p:nvSpPr>
        <p:spPr>
          <a:xfrm>
            <a:off x="299879" y="196684"/>
            <a:ext cx="10923273" cy="446276"/>
          </a:xfrm>
          <a:prstGeom prst="rect">
            <a:avLst/>
          </a:prstGeom>
          <a:noFill/>
        </p:spPr>
        <p:txBody>
          <a:bodyPr wrap="square" rtlCol="0">
            <a:spAutoFit/>
          </a:bodyPr>
          <a:lstStyle/>
          <a:p>
            <a:r>
              <a:rPr lang="en-US" sz="2300" dirty="0">
                <a:latin typeface="Georgia Pro" panose="020F0502020204030204" pitchFamily="18" charset="0"/>
              </a:rPr>
              <a:t>Handling Missing Values and Outliers- Part 1</a:t>
            </a:r>
            <a:endParaRPr lang="en-IN" sz="2300" dirty="0">
              <a:latin typeface="Georgia Pro" panose="020F0502020204030204" pitchFamily="18" charset="0"/>
            </a:endParaRPr>
          </a:p>
        </p:txBody>
      </p:sp>
      <p:sp>
        <p:nvSpPr>
          <p:cNvPr id="10" name="Content Placeholder 2">
            <a:extLst>
              <a:ext uri="{FF2B5EF4-FFF2-40B4-BE49-F238E27FC236}">
                <a16:creationId xmlns:a16="http://schemas.microsoft.com/office/drawing/2014/main" id="{AFB55101-9F75-42CE-CACA-7E75298B625C}"/>
              </a:ext>
            </a:extLst>
          </p:cNvPr>
          <p:cNvSpPr>
            <a:spLocks noGrp="1"/>
          </p:cNvSpPr>
          <p:nvPr>
            <p:ph idx="1"/>
          </p:nvPr>
        </p:nvSpPr>
        <p:spPr>
          <a:xfrm>
            <a:off x="422788" y="937060"/>
            <a:ext cx="11263445" cy="5920935"/>
          </a:xfrm>
        </p:spPr>
        <p:txBody>
          <a:bodyPr>
            <a:normAutofit/>
          </a:bodyPr>
          <a:lstStyle/>
          <a:p>
            <a:r>
              <a:rPr lang="en-IN" sz="1600" dirty="0">
                <a:latin typeface="Georgia Pro" panose="02040502050405020303" pitchFamily="18" charset="0"/>
              </a:rPr>
              <a:t>This step is part of Exploratory Data Analysis</a:t>
            </a:r>
          </a:p>
          <a:p>
            <a:r>
              <a:rPr lang="en-IN" sz="1600" dirty="0">
                <a:latin typeface="Georgia Pro" panose="02040502050405020303" pitchFamily="18" charset="0"/>
              </a:rPr>
              <a:t>This step is divided into 2 parts.</a:t>
            </a:r>
          </a:p>
          <a:p>
            <a:pPr marL="800100" lvl="1" indent="-342900">
              <a:buFont typeface="+mj-lt"/>
              <a:buAutoNum type="arabicPeriod"/>
            </a:pPr>
            <a:r>
              <a:rPr lang="en-IN" sz="1600" dirty="0">
                <a:latin typeface="Georgia Pro" panose="02040502050405020303" pitchFamily="18" charset="0"/>
              </a:rPr>
              <a:t>Handling missing values, outliers and distribution, of columns with missing values</a:t>
            </a:r>
          </a:p>
          <a:p>
            <a:pPr marL="800100" lvl="1" indent="-342900">
              <a:buFont typeface="+mj-lt"/>
              <a:buAutoNum type="arabicPeriod"/>
            </a:pPr>
            <a:r>
              <a:rPr lang="en-IN" sz="1600" dirty="0">
                <a:latin typeface="Georgia Pro" panose="02040502050405020303" pitchFamily="18" charset="0"/>
              </a:rPr>
              <a:t>Handling outliers and distribution of rest of the columns</a:t>
            </a:r>
          </a:p>
          <a:p>
            <a:r>
              <a:rPr lang="en-IN" sz="1600" dirty="0">
                <a:latin typeface="Georgia Pro" panose="02040502050405020303" pitchFamily="18" charset="0"/>
              </a:rPr>
              <a:t>This step also analyses and suggests creation of new features from existing features</a:t>
            </a:r>
          </a:p>
          <a:p>
            <a:r>
              <a:rPr lang="en-US" sz="1600" dirty="0">
                <a:latin typeface="Georgia Pro" panose="020F0502020204030204" pitchFamily="18" charset="0"/>
              </a:rPr>
              <a:t>Handling Missing Values and Outliers</a:t>
            </a:r>
            <a:r>
              <a:rPr lang="en-IN" sz="1600" dirty="0">
                <a:latin typeface="Georgia Pro" panose="02040502050405020303" pitchFamily="18" charset="0"/>
              </a:rPr>
              <a:t> script executed on the sourced data</a:t>
            </a:r>
            <a:r>
              <a:rPr lang="en-IN" sz="1400" i="1" dirty="0">
                <a:latin typeface="Abadi" panose="020F0502020204030204" pitchFamily="34" charset="0"/>
              </a:rPr>
              <a:t>.</a:t>
            </a:r>
            <a:r>
              <a:rPr lang="en-IN" sz="1400" i="1" dirty="0">
                <a:latin typeface="Times New Roman" panose="02020603050405020304" pitchFamily="18" charset="0"/>
                <a:cs typeface="Times New Roman" panose="02020603050405020304" pitchFamily="18" charset="0"/>
              </a:rPr>
              <a:t>(Click </a:t>
            </a:r>
            <a:r>
              <a:rPr lang="en-IN" sz="1400" dirty="0">
                <a:latin typeface="Times New Roman" panose="02020603050405020304" pitchFamily="18" charset="0"/>
                <a:cs typeface="Times New Roman" panose="02020603050405020304" pitchFamily="18" charset="0"/>
                <a:hlinkClick r:id="rId2"/>
              </a:rPr>
              <a:t>here</a:t>
            </a:r>
            <a:r>
              <a:rPr lang="en-IN" sz="1400" i="1" dirty="0">
                <a:latin typeface="Times New Roman" panose="02020603050405020304" pitchFamily="18" charset="0"/>
                <a:cs typeface="Times New Roman" panose="02020603050405020304" pitchFamily="18" charset="0"/>
              </a:rPr>
              <a:t> to find the Data quality scripts. Section: </a:t>
            </a:r>
            <a:r>
              <a:rPr lang="en-US" sz="1400" i="1" dirty="0">
                <a:latin typeface="Times New Roman" panose="02020603050405020304" pitchFamily="18" charset="0"/>
                <a:cs typeface="Times New Roman" panose="02020603050405020304" pitchFamily="18" charset="0"/>
              </a:rPr>
              <a:t>3.1 </a:t>
            </a:r>
            <a:r>
              <a:rPr lang="en-US" sz="1400" i="1" dirty="0" err="1">
                <a:latin typeface="Times New Roman" panose="02020603050405020304" pitchFamily="18" charset="0"/>
                <a:cs typeface="Times New Roman" panose="02020603050405020304" pitchFamily="18" charset="0"/>
              </a:rPr>
              <a:t>Analysing</a:t>
            </a:r>
            <a:r>
              <a:rPr lang="en-US" sz="1400" i="1" dirty="0">
                <a:latin typeface="Times New Roman" panose="02020603050405020304" pitchFamily="18" charset="0"/>
                <a:cs typeface="Times New Roman" panose="02020603050405020304" pitchFamily="18" charset="0"/>
              </a:rPr>
              <a:t> columns with null values &lt; 40%)</a:t>
            </a:r>
          </a:p>
          <a:p>
            <a:r>
              <a:rPr lang="en-US" sz="1600" dirty="0">
                <a:latin typeface="Georgia Pro" panose="02040502050405020303" pitchFamily="18" charset="0"/>
              </a:rPr>
              <a:t>For the complete data quality report, click here </a:t>
            </a:r>
          </a:p>
          <a:p>
            <a:r>
              <a:rPr lang="en-US" sz="1600" dirty="0">
                <a:latin typeface="Georgia Pro" panose="02040502050405020303" pitchFamily="18" charset="0"/>
              </a:rPr>
              <a:t>Summary:</a:t>
            </a:r>
          </a:p>
          <a:p>
            <a:endParaRPr lang="en-US" sz="1600" dirty="0">
              <a:latin typeface="Georgia Pro" panose="02040502050405020303" pitchFamily="18" charset="0"/>
            </a:endParaRPr>
          </a:p>
          <a:p>
            <a:endParaRPr lang="en-US" sz="1600" dirty="0">
              <a:latin typeface="Georgia Pro" panose="02040502050405020303" pitchFamily="18" charset="0"/>
            </a:endParaRPr>
          </a:p>
          <a:p>
            <a:endParaRPr lang="en-US" sz="1600" dirty="0">
              <a:latin typeface="Georgia Pro" panose="02040502050405020303" pitchFamily="18" charset="0"/>
            </a:endParaRPr>
          </a:p>
          <a:p>
            <a:endParaRPr lang="en-US" sz="1600" dirty="0">
              <a:latin typeface="Georgia Pro" panose="02040502050405020303" pitchFamily="18" charset="0"/>
            </a:endParaRPr>
          </a:p>
          <a:p>
            <a:endParaRPr lang="en-US" sz="1600" dirty="0">
              <a:latin typeface="Georgia Pro" panose="02040502050405020303" pitchFamily="18" charset="0"/>
            </a:endParaRPr>
          </a:p>
          <a:p>
            <a:endParaRPr lang="en-US" sz="1600" dirty="0">
              <a:latin typeface="Georgia Pro" panose="02040502050405020303" pitchFamily="18" charset="0"/>
            </a:endParaRPr>
          </a:p>
          <a:p>
            <a:endParaRPr lang="en-US" sz="1600" dirty="0">
              <a:latin typeface="Georgia Pro" panose="02040502050405020303" pitchFamily="18" charset="0"/>
            </a:endParaRPr>
          </a:p>
          <a:p>
            <a:endParaRPr lang="en-US" sz="1600" dirty="0">
              <a:latin typeface="Georgia Pro" panose="02040502050405020303" pitchFamily="18" charset="0"/>
            </a:endParaRPr>
          </a:p>
          <a:p>
            <a:endParaRPr lang="en-US" sz="1600" dirty="0">
              <a:latin typeface="Georgia Pro" panose="02040502050405020303" pitchFamily="18" charset="0"/>
            </a:endParaRPr>
          </a:p>
          <a:p>
            <a:endParaRPr lang="en-US" sz="1600" dirty="0">
              <a:latin typeface="Georgia Pro" panose="02040502050405020303" pitchFamily="18" charset="0"/>
            </a:endParaRPr>
          </a:p>
        </p:txBody>
      </p:sp>
      <p:pic>
        <p:nvPicPr>
          <p:cNvPr id="11" name="Graphic 10">
            <a:extLst>
              <a:ext uri="{FF2B5EF4-FFF2-40B4-BE49-F238E27FC236}">
                <a16:creationId xmlns:a16="http://schemas.microsoft.com/office/drawing/2014/main" id="{87A50204-A264-51AC-CD54-637279ED2C3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223153" y="89582"/>
            <a:ext cx="892647" cy="523218"/>
          </a:xfrm>
          <a:prstGeom prst="rect">
            <a:avLst/>
          </a:prstGeom>
        </p:spPr>
      </p:pic>
      <p:graphicFrame>
        <p:nvGraphicFramePr>
          <p:cNvPr id="2" name="Table 1">
            <a:extLst>
              <a:ext uri="{FF2B5EF4-FFF2-40B4-BE49-F238E27FC236}">
                <a16:creationId xmlns:a16="http://schemas.microsoft.com/office/drawing/2014/main" id="{2BC8B7C3-083E-86FD-9FED-5C76C41797C1}"/>
              </a:ext>
            </a:extLst>
          </p:cNvPr>
          <p:cNvGraphicFramePr>
            <a:graphicFrameLocks noGrp="1"/>
          </p:cNvGraphicFramePr>
          <p:nvPr>
            <p:extLst>
              <p:ext uri="{D42A27DB-BD31-4B8C-83A1-F6EECF244321}">
                <p14:modId xmlns:p14="http://schemas.microsoft.com/office/powerpoint/2010/main" val="2375689915"/>
              </p:ext>
            </p:extLst>
          </p:nvPr>
        </p:nvGraphicFramePr>
        <p:xfrm>
          <a:off x="1990510" y="3688075"/>
          <a:ext cx="7736294" cy="3169920"/>
        </p:xfrm>
        <a:graphic>
          <a:graphicData uri="http://schemas.openxmlformats.org/drawingml/2006/table">
            <a:tbl>
              <a:tblPr firstRow="1" bandRow="1">
                <a:tableStyleId>{5C22544A-7EE6-4342-B048-85BDC9FD1C3A}</a:tableStyleId>
              </a:tblPr>
              <a:tblGrid>
                <a:gridCol w="3868147">
                  <a:extLst>
                    <a:ext uri="{9D8B030D-6E8A-4147-A177-3AD203B41FA5}">
                      <a16:colId xmlns:a16="http://schemas.microsoft.com/office/drawing/2014/main" val="2123906007"/>
                    </a:ext>
                  </a:extLst>
                </a:gridCol>
                <a:gridCol w="3868147">
                  <a:extLst>
                    <a:ext uri="{9D8B030D-6E8A-4147-A177-3AD203B41FA5}">
                      <a16:colId xmlns:a16="http://schemas.microsoft.com/office/drawing/2014/main" val="1739383249"/>
                    </a:ext>
                  </a:extLst>
                </a:gridCol>
              </a:tblGrid>
              <a:tr h="330802">
                <a:tc gridSpan="2">
                  <a:txBody>
                    <a:bodyPr/>
                    <a:lstStyle/>
                    <a:p>
                      <a:pPr algn="ctr"/>
                      <a:r>
                        <a:rPr lang="en-IN" sz="1600" dirty="0">
                          <a:latin typeface="Georgia Pro" panose="02040502050405020303" pitchFamily="18" charset="0"/>
                        </a:rPr>
                        <a:t>Top-view Summary of Data Quality Report</a:t>
                      </a:r>
                    </a:p>
                  </a:txBody>
                  <a:tcPr/>
                </a:tc>
                <a:tc hMerge="1">
                  <a:txBody>
                    <a:bodyPr/>
                    <a:lstStyle/>
                    <a:p>
                      <a:endParaRPr lang="en-IN" dirty="0"/>
                    </a:p>
                  </a:txBody>
                  <a:tcPr/>
                </a:tc>
                <a:extLst>
                  <a:ext uri="{0D108BD9-81ED-4DB2-BD59-A6C34878D82A}">
                    <a16:rowId xmlns:a16="http://schemas.microsoft.com/office/drawing/2014/main" val="4091188241"/>
                  </a:ext>
                </a:extLst>
              </a:tr>
              <a:tr h="330802">
                <a:tc>
                  <a:txBody>
                    <a:bodyPr/>
                    <a:lstStyle/>
                    <a:p>
                      <a:r>
                        <a:rPr lang="en-IN" sz="1600" dirty="0">
                          <a:latin typeface="Georgia Pro" panose="02040502050405020303" pitchFamily="18" charset="0"/>
                        </a:rPr>
                        <a:t>No. of variables under scope</a:t>
                      </a:r>
                    </a:p>
                  </a:txBody>
                  <a:tcPr/>
                </a:tc>
                <a:tc>
                  <a:txBody>
                    <a:bodyPr/>
                    <a:lstStyle/>
                    <a:p>
                      <a:r>
                        <a:rPr lang="en-IN" sz="1600" dirty="0">
                          <a:latin typeface="Georgia Pro" panose="02040502050405020303" pitchFamily="18" charset="0"/>
                        </a:rPr>
                        <a:t>47</a:t>
                      </a:r>
                    </a:p>
                  </a:txBody>
                  <a:tcPr/>
                </a:tc>
                <a:extLst>
                  <a:ext uri="{0D108BD9-81ED-4DB2-BD59-A6C34878D82A}">
                    <a16:rowId xmlns:a16="http://schemas.microsoft.com/office/drawing/2014/main" val="3260614089"/>
                  </a:ext>
                </a:extLst>
              </a:tr>
              <a:tr h="330802">
                <a:tc>
                  <a:txBody>
                    <a:bodyPr/>
                    <a:lstStyle/>
                    <a:p>
                      <a:r>
                        <a:rPr lang="en-IN" sz="1600" dirty="0">
                          <a:latin typeface="Georgia Pro" panose="02040502050405020303" pitchFamily="18" charset="0"/>
                        </a:rPr>
                        <a:t>No. of categorical variables</a:t>
                      </a:r>
                    </a:p>
                  </a:txBody>
                  <a:tcPr/>
                </a:tc>
                <a:tc>
                  <a:txBody>
                    <a:bodyPr/>
                    <a:lstStyle/>
                    <a:p>
                      <a:r>
                        <a:rPr lang="en-IN" sz="1600" dirty="0">
                          <a:latin typeface="Georgia Pro" panose="02040502050405020303" pitchFamily="18" charset="0"/>
                        </a:rPr>
                        <a:t>12</a:t>
                      </a:r>
                    </a:p>
                  </a:txBody>
                  <a:tcPr/>
                </a:tc>
                <a:extLst>
                  <a:ext uri="{0D108BD9-81ED-4DB2-BD59-A6C34878D82A}">
                    <a16:rowId xmlns:a16="http://schemas.microsoft.com/office/drawing/2014/main" val="329400611"/>
                  </a:ext>
                </a:extLst>
              </a:tr>
              <a:tr h="330802">
                <a:tc>
                  <a:txBody>
                    <a:bodyPr/>
                    <a:lstStyle/>
                    <a:p>
                      <a:r>
                        <a:rPr lang="en-IN" sz="1600" dirty="0">
                          <a:latin typeface="Georgia Pro" panose="02040502050405020303" pitchFamily="18" charset="0"/>
                        </a:rPr>
                        <a:t>No. of numerical variables</a:t>
                      </a:r>
                    </a:p>
                  </a:txBody>
                  <a:tcPr/>
                </a:tc>
                <a:tc>
                  <a:txBody>
                    <a:bodyPr/>
                    <a:lstStyle/>
                    <a:p>
                      <a:r>
                        <a:rPr lang="en-IN" sz="1600" dirty="0">
                          <a:latin typeface="Georgia Pro" panose="02040502050405020303" pitchFamily="18" charset="0"/>
                        </a:rPr>
                        <a:t>35</a:t>
                      </a:r>
                    </a:p>
                  </a:txBody>
                  <a:tcPr/>
                </a:tc>
                <a:extLst>
                  <a:ext uri="{0D108BD9-81ED-4DB2-BD59-A6C34878D82A}">
                    <a16:rowId xmlns:a16="http://schemas.microsoft.com/office/drawing/2014/main" val="1252556658"/>
                  </a:ext>
                </a:extLst>
              </a:tr>
              <a:tr h="33080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latin typeface="Georgia Pro" panose="02040502050405020303" pitchFamily="18" charset="0"/>
                        </a:rPr>
                        <a:t>No. of columns to be dropped</a:t>
                      </a:r>
                    </a:p>
                  </a:txBody>
                  <a:tcPr/>
                </a:tc>
                <a:tc>
                  <a:txBody>
                    <a:bodyPr/>
                    <a:lstStyle/>
                    <a:p>
                      <a:r>
                        <a:rPr lang="en-IN" sz="1600" dirty="0">
                          <a:latin typeface="Georgia Pro" panose="02040502050405020303" pitchFamily="18" charset="0"/>
                        </a:rPr>
                        <a:t>34</a:t>
                      </a:r>
                    </a:p>
                  </a:txBody>
                  <a:tcPr/>
                </a:tc>
                <a:extLst>
                  <a:ext uri="{0D108BD9-81ED-4DB2-BD59-A6C34878D82A}">
                    <a16:rowId xmlns:a16="http://schemas.microsoft.com/office/drawing/2014/main" val="4086860721"/>
                  </a:ext>
                </a:extLst>
              </a:tr>
              <a:tr h="57890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latin typeface="Georgia Pro" panose="02040502050405020303" pitchFamily="18" charset="0"/>
                        </a:rPr>
                        <a:t>No. of variables where outlier imputation is required</a:t>
                      </a:r>
                    </a:p>
                  </a:txBody>
                  <a:tcPr/>
                </a:tc>
                <a:tc>
                  <a:txBody>
                    <a:bodyPr/>
                    <a:lstStyle/>
                    <a:p>
                      <a:r>
                        <a:rPr lang="en-IN" sz="1600" dirty="0">
                          <a:latin typeface="Georgia Pro" panose="02040502050405020303" pitchFamily="18" charset="0"/>
                        </a:rPr>
                        <a:t>0</a:t>
                      </a:r>
                    </a:p>
                  </a:txBody>
                  <a:tcPr/>
                </a:tc>
                <a:extLst>
                  <a:ext uri="{0D108BD9-81ED-4DB2-BD59-A6C34878D82A}">
                    <a16:rowId xmlns:a16="http://schemas.microsoft.com/office/drawing/2014/main" val="5824403"/>
                  </a:ext>
                </a:extLst>
              </a:tr>
              <a:tr h="57890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latin typeface="Georgia Pro" panose="02040502050405020303" pitchFamily="18" charset="0"/>
                        </a:rPr>
                        <a:t>No. of variables where </a:t>
                      </a:r>
                      <a:r>
                        <a:rPr lang="en-IN" sz="1600" dirty="0" err="1">
                          <a:latin typeface="Georgia Pro" panose="02040502050405020303" pitchFamily="18" charset="0"/>
                        </a:rPr>
                        <a:t>box_cox</a:t>
                      </a:r>
                      <a:r>
                        <a:rPr lang="en-IN" sz="1600" dirty="0">
                          <a:latin typeface="Georgia Pro" panose="02040502050405020303" pitchFamily="18" charset="0"/>
                        </a:rPr>
                        <a:t> transformation is required</a:t>
                      </a:r>
                    </a:p>
                  </a:txBody>
                  <a:tcPr/>
                </a:tc>
                <a:tc>
                  <a:txBody>
                    <a:bodyPr/>
                    <a:lstStyle/>
                    <a:p>
                      <a:r>
                        <a:rPr lang="en-IN" sz="1600" dirty="0">
                          <a:latin typeface="Georgia Pro" panose="02040502050405020303" pitchFamily="18" charset="0"/>
                        </a:rPr>
                        <a:t>11</a:t>
                      </a:r>
                    </a:p>
                  </a:txBody>
                  <a:tcPr/>
                </a:tc>
                <a:extLst>
                  <a:ext uri="{0D108BD9-81ED-4DB2-BD59-A6C34878D82A}">
                    <a16:rowId xmlns:a16="http://schemas.microsoft.com/office/drawing/2014/main" val="3726468867"/>
                  </a:ext>
                </a:extLst>
              </a:tr>
              <a:tr h="33080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latin typeface="Georgia Pro" panose="02040502050405020303" pitchFamily="18" charset="0"/>
                        </a:rPr>
                        <a:t>No of new variables to be created</a:t>
                      </a:r>
                    </a:p>
                  </a:txBody>
                  <a:tcPr/>
                </a:tc>
                <a:tc>
                  <a:txBody>
                    <a:bodyPr/>
                    <a:lstStyle/>
                    <a:p>
                      <a:r>
                        <a:rPr lang="en-IN" sz="1600" dirty="0">
                          <a:latin typeface="Georgia Pro" panose="02040502050405020303" pitchFamily="18" charset="0"/>
                        </a:rPr>
                        <a:t>5</a:t>
                      </a:r>
                    </a:p>
                  </a:txBody>
                  <a:tcPr/>
                </a:tc>
                <a:extLst>
                  <a:ext uri="{0D108BD9-81ED-4DB2-BD59-A6C34878D82A}">
                    <a16:rowId xmlns:a16="http://schemas.microsoft.com/office/drawing/2014/main" val="4082170481"/>
                  </a:ext>
                </a:extLst>
              </a:tr>
            </a:tbl>
          </a:graphicData>
        </a:graphic>
      </p:graphicFrame>
      <p:graphicFrame>
        <p:nvGraphicFramePr>
          <p:cNvPr id="3" name="Object 2">
            <a:extLst>
              <a:ext uri="{FF2B5EF4-FFF2-40B4-BE49-F238E27FC236}">
                <a16:creationId xmlns:a16="http://schemas.microsoft.com/office/drawing/2014/main" id="{3E86E9C4-58D1-6371-7E3D-9CEA2852024F}"/>
              </a:ext>
            </a:extLst>
          </p:cNvPr>
          <p:cNvGraphicFramePr>
            <a:graphicFrameLocks noChangeAspect="1"/>
          </p:cNvGraphicFramePr>
          <p:nvPr>
            <p:extLst>
              <p:ext uri="{D42A27DB-BD31-4B8C-83A1-F6EECF244321}">
                <p14:modId xmlns:p14="http://schemas.microsoft.com/office/powerpoint/2010/main" val="132907733"/>
              </p:ext>
            </p:extLst>
          </p:nvPr>
        </p:nvGraphicFramePr>
        <p:xfrm>
          <a:off x="5035899" y="2997893"/>
          <a:ext cx="914400" cy="792163"/>
        </p:xfrm>
        <a:graphic>
          <a:graphicData uri="http://schemas.openxmlformats.org/presentationml/2006/ole">
            <mc:AlternateContent xmlns:mc="http://schemas.openxmlformats.org/markup-compatibility/2006">
              <mc:Choice xmlns:v="urn:schemas-microsoft-com:vml" Requires="v">
                <p:oleObj name="Worksheet" showAsIcon="1" r:id="rId5" imgW="914400" imgH="792417" progId="Excel.Sheet.12">
                  <p:embed/>
                </p:oleObj>
              </mc:Choice>
              <mc:Fallback>
                <p:oleObj name="Worksheet" showAsIcon="1" r:id="rId5" imgW="914400" imgH="792417" progId="Excel.Sheet.12">
                  <p:embed/>
                  <p:pic>
                    <p:nvPicPr>
                      <p:cNvPr id="0" name=""/>
                      <p:cNvPicPr/>
                      <p:nvPr/>
                    </p:nvPicPr>
                    <p:blipFill>
                      <a:blip r:embed="rId6"/>
                      <a:stretch>
                        <a:fillRect/>
                      </a:stretch>
                    </p:blipFill>
                    <p:spPr>
                      <a:xfrm>
                        <a:off x="5035899" y="2997893"/>
                        <a:ext cx="914400" cy="792163"/>
                      </a:xfrm>
                      <a:prstGeom prst="rect">
                        <a:avLst/>
                      </a:prstGeom>
                    </p:spPr>
                  </p:pic>
                </p:oleObj>
              </mc:Fallback>
            </mc:AlternateContent>
          </a:graphicData>
        </a:graphic>
      </p:graphicFrame>
    </p:spTree>
    <p:extLst>
      <p:ext uri="{BB962C8B-B14F-4D97-AF65-F5344CB8AC3E}">
        <p14:creationId xmlns:p14="http://schemas.microsoft.com/office/powerpoint/2010/main" val="29051626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8CDBBEFD-CF26-204B-0661-32631100DE09}"/>
              </a:ext>
            </a:extLst>
          </p:cNvPr>
          <p:cNvCxnSpPr/>
          <p:nvPr/>
        </p:nvCxnSpPr>
        <p:spPr>
          <a:xfrm>
            <a:off x="422787" y="688259"/>
            <a:ext cx="11346426" cy="0"/>
          </a:xfrm>
          <a:prstGeom prst="line">
            <a:avLst/>
          </a:prstGeom>
        </p:spPr>
        <p:style>
          <a:lnRef idx="2">
            <a:schemeClr val="accent1"/>
          </a:lnRef>
          <a:fillRef idx="0">
            <a:schemeClr val="accent1"/>
          </a:fillRef>
          <a:effectRef idx="1">
            <a:schemeClr val="accent1"/>
          </a:effectRef>
          <a:fontRef idx="minor">
            <a:schemeClr val="tx1"/>
          </a:fontRef>
        </p:style>
      </p:cxnSp>
      <p:sp>
        <p:nvSpPr>
          <p:cNvPr id="5" name="TextBox 4">
            <a:extLst>
              <a:ext uri="{FF2B5EF4-FFF2-40B4-BE49-F238E27FC236}">
                <a16:creationId xmlns:a16="http://schemas.microsoft.com/office/drawing/2014/main" id="{9A59D246-EEAB-CF2B-71E5-BBF3C151505F}"/>
              </a:ext>
            </a:extLst>
          </p:cNvPr>
          <p:cNvSpPr txBox="1"/>
          <p:nvPr/>
        </p:nvSpPr>
        <p:spPr>
          <a:xfrm>
            <a:off x="299879" y="196684"/>
            <a:ext cx="10923273" cy="446276"/>
          </a:xfrm>
          <a:prstGeom prst="rect">
            <a:avLst/>
          </a:prstGeom>
          <a:noFill/>
        </p:spPr>
        <p:txBody>
          <a:bodyPr wrap="square" rtlCol="0">
            <a:spAutoFit/>
          </a:bodyPr>
          <a:lstStyle/>
          <a:p>
            <a:r>
              <a:rPr lang="en-US" sz="2300" dirty="0">
                <a:latin typeface="Georgia Pro" panose="020F0502020204030204" pitchFamily="18" charset="0"/>
              </a:rPr>
              <a:t>Next Steps to be continued..</a:t>
            </a:r>
            <a:endParaRPr lang="en-IN" sz="2300" dirty="0">
              <a:latin typeface="Georgia Pro" panose="020F0502020204030204" pitchFamily="18" charset="0"/>
            </a:endParaRPr>
          </a:p>
        </p:txBody>
      </p:sp>
      <p:sp>
        <p:nvSpPr>
          <p:cNvPr id="10" name="Content Placeholder 2">
            <a:extLst>
              <a:ext uri="{FF2B5EF4-FFF2-40B4-BE49-F238E27FC236}">
                <a16:creationId xmlns:a16="http://schemas.microsoft.com/office/drawing/2014/main" id="{AFB55101-9F75-42CE-CACA-7E75298B625C}"/>
              </a:ext>
            </a:extLst>
          </p:cNvPr>
          <p:cNvSpPr>
            <a:spLocks noGrp="1"/>
          </p:cNvSpPr>
          <p:nvPr>
            <p:ph idx="1"/>
          </p:nvPr>
        </p:nvSpPr>
        <p:spPr>
          <a:xfrm>
            <a:off x="422788" y="937060"/>
            <a:ext cx="11263445" cy="5920935"/>
          </a:xfrm>
        </p:spPr>
        <p:txBody>
          <a:bodyPr>
            <a:normAutofit/>
          </a:bodyPr>
          <a:lstStyle/>
          <a:p>
            <a:endParaRPr lang="en-US" sz="1600" dirty="0">
              <a:latin typeface="Georgia Pro" panose="02040502050405020303" pitchFamily="18" charset="0"/>
            </a:endParaRPr>
          </a:p>
          <a:p>
            <a:endParaRPr lang="en-US" sz="1600" dirty="0">
              <a:latin typeface="Georgia Pro" panose="02040502050405020303" pitchFamily="18" charset="0"/>
            </a:endParaRPr>
          </a:p>
          <a:p>
            <a:endParaRPr lang="en-US" sz="1600" dirty="0">
              <a:latin typeface="Georgia Pro" panose="02040502050405020303" pitchFamily="18" charset="0"/>
            </a:endParaRPr>
          </a:p>
          <a:p>
            <a:endParaRPr lang="en-US" sz="1600" dirty="0">
              <a:latin typeface="Georgia Pro" panose="02040502050405020303" pitchFamily="18" charset="0"/>
            </a:endParaRPr>
          </a:p>
          <a:p>
            <a:endParaRPr lang="en-US" sz="1600" dirty="0">
              <a:latin typeface="Georgia Pro" panose="02040502050405020303" pitchFamily="18" charset="0"/>
            </a:endParaRPr>
          </a:p>
          <a:p>
            <a:endParaRPr lang="en-US" sz="1600" dirty="0">
              <a:latin typeface="Georgia Pro" panose="02040502050405020303" pitchFamily="18" charset="0"/>
            </a:endParaRPr>
          </a:p>
          <a:p>
            <a:endParaRPr lang="en-US" sz="1600" dirty="0">
              <a:latin typeface="Georgia Pro" panose="02040502050405020303" pitchFamily="18" charset="0"/>
            </a:endParaRPr>
          </a:p>
          <a:p>
            <a:endParaRPr lang="en-US" sz="1600" dirty="0">
              <a:latin typeface="Georgia Pro" panose="02040502050405020303" pitchFamily="18" charset="0"/>
            </a:endParaRPr>
          </a:p>
          <a:p>
            <a:endParaRPr lang="en-US" sz="1600" dirty="0">
              <a:latin typeface="Georgia Pro" panose="02040502050405020303" pitchFamily="18" charset="0"/>
            </a:endParaRPr>
          </a:p>
          <a:p>
            <a:endParaRPr lang="en-US" sz="1600" dirty="0">
              <a:latin typeface="Georgia Pro" panose="02040502050405020303" pitchFamily="18" charset="0"/>
            </a:endParaRPr>
          </a:p>
        </p:txBody>
      </p:sp>
      <p:pic>
        <p:nvPicPr>
          <p:cNvPr id="11" name="Graphic 10">
            <a:extLst>
              <a:ext uri="{FF2B5EF4-FFF2-40B4-BE49-F238E27FC236}">
                <a16:creationId xmlns:a16="http://schemas.microsoft.com/office/drawing/2014/main" id="{87A50204-A264-51AC-CD54-637279ED2C3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223153" y="89582"/>
            <a:ext cx="892647" cy="523218"/>
          </a:xfrm>
          <a:prstGeom prst="rect">
            <a:avLst/>
          </a:prstGeom>
        </p:spPr>
      </p:pic>
      <p:sp>
        <p:nvSpPr>
          <p:cNvPr id="6" name="Content Placeholder 2">
            <a:extLst>
              <a:ext uri="{FF2B5EF4-FFF2-40B4-BE49-F238E27FC236}">
                <a16:creationId xmlns:a16="http://schemas.microsoft.com/office/drawing/2014/main" id="{B9455672-7794-099C-CAAB-2CB6AA695DD6}"/>
              </a:ext>
            </a:extLst>
          </p:cNvPr>
          <p:cNvSpPr txBox="1">
            <a:spLocks/>
          </p:cNvSpPr>
          <p:nvPr/>
        </p:nvSpPr>
        <p:spPr>
          <a:xfrm>
            <a:off x="575188" y="1089460"/>
            <a:ext cx="11263445" cy="592093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mj-lt"/>
              <a:buAutoNum type="arabicPeriod"/>
            </a:pPr>
            <a:r>
              <a:rPr lang="en-US" sz="1600" dirty="0">
                <a:latin typeface="Georgia Pro" panose="020F0502020204030204" pitchFamily="18" charset="0"/>
              </a:rPr>
              <a:t>Handling Missing Values and Outliers- Part 2: Part of exploratory data analysis, analyzing columns with no missing values</a:t>
            </a:r>
            <a:endParaRPr lang="en-IN" sz="1600" dirty="0">
              <a:latin typeface="Georgia Pro" panose="020F0502020204030204" pitchFamily="18" charset="0"/>
            </a:endParaRPr>
          </a:p>
          <a:p>
            <a:pPr marL="342900" indent="-342900">
              <a:buFont typeface="+mj-lt"/>
              <a:buAutoNum type="arabicPeriod"/>
            </a:pPr>
            <a:r>
              <a:rPr lang="en-IN" sz="1600" dirty="0">
                <a:latin typeface="Georgia Pro" panose="020F0502020204030204" pitchFamily="18" charset="0"/>
              </a:rPr>
              <a:t>Feature Engineering: Creating new features, imputing missing values and outliers and changing the distribution of data as per exploratory data analysis suggestions</a:t>
            </a:r>
          </a:p>
          <a:p>
            <a:pPr marL="342900" indent="-342900">
              <a:buFont typeface="+mj-lt"/>
              <a:buAutoNum type="arabicPeriod"/>
            </a:pPr>
            <a:r>
              <a:rPr lang="en-IN" sz="1600" dirty="0">
                <a:latin typeface="Georgia Pro" panose="020F0502020204030204" pitchFamily="18" charset="0"/>
              </a:rPr>
              <a:t>Clustering based on features decided</a:t>
            </a:r>
          </a:p>
          <a:p>
            <a:pPr marL="342900" indent="-342900">
              <a:buFont typeface="+mj-lt"/>
              <a:buAutoNum type="arabicPeriod"/>
            </a:pPr>
            <a:r>
              <a:rPr lang="en-IN" sz="1600" dirty="0">
                <a:latin typeface="Georgia Pro" panose="020F0502020204030204" pitchFamily="18" charset="0"/>
              </a:rPr>
              <a:t>Classification based on features decided</a:t>
            </a:r>
          </a:p>
          <a:p>
            <a:pPr marL="342900" indent="-342900">
              <a:buFont typeface="+mj-lt"/>
              <a:buAutoNum type="arabicPeriod"/>
            </a:pPr>
            <a:r>
              <a:rPr lang="en-IN" sz="1600" dirty="0">
                <a:latin typeface="Georgia Pro" panose="020F0502020204030204" pitchFamily="18" charset="0"/>
              </a:rPr>
              <a:t>Model Monitoring framework</a:t>
            </a:r>
            <a:endParaRPr lang="en-US" sz="1600" dirty="0">
              <a:latin typeface="Georgia Pro" panose="02040502050405020303" pitchFamily="18" charset="0"/>
            </a:endParaRPr>
          </a:p>
          <a:p>
            <a:endParaRPr lang="en-US" sz="1600" dirty="0">
              <a:latin typeface="Georgia Pro" panose="02040502050405020303" pitchFamily="18" charset="0"/>
            </a:endParaRPr>
          </a:p>
          <a:p>
            <a:endParaRPr lang="en-US" sz="1600" dirty="0">
              <a:latin typeface="Georgia Pro" panose="02040502050405020303" pitchFamily="18" charset="0"/>
            </a:endParaRPr>
          </a:p>
          <a:p>
            <a:endParaRPr lang="en-US" sz="1600" dirty="0">
              <a:latin typeface="Georgia Pro" panose="02040502050405020303" pitchFamily="18" charset="0"/>
            </a:endParaRPr>
          </a:p>
          <a:p>
            <a:endParaRPr lang="en-US" sz="1600" dirty="0">
              <a:latin typeface="Georgia Pro" panose="02040502050405020303" pitchFamily="18" charset="0"/>
            </a:endParaRPr>
          </a:p>
          <a:p>
            <a:endParaRPr lang="en-US" sz="1600" dirty="0">
              <a:latin typeface="Georgia Pro" panose="02040502050405020303" pitchFamily="18" charset="0"/>
            </a:endParaRPr>
          </a:p>
          <a:p>
            <a:endParaRPr lang="en-US" sz="1600" dirty="0">
              <a:latin typeface="Georgia Pro" panose="02040502050405020303" pitchFamily="18" charset="0"/>
            </a:endParaRPr>
          </a:p>
          <a:p>
            <a:endParaRPr lang="en-US" sz="1600" dirty="0">
              <a:latin typeface="Georgia Pro" panose="02040502050405020303" pitchFamily="18" charset="0"/>
            </a:endParaRPr>
          </a:p>
          <a:p>
            <a:endParaRPr lang="en-US" sz="1600" dirty="0">
              <a:latin typeface="Georgia Pro" panose="02040502050405020303" pitchFamily="18" charset="0"/>
            </a:endParaRPr>
          </a:p>
          <a:p>
            <a:endParaRPr lang="en-US" sz="1600" dirty="0">
              <a:latin typeface="Georgia Pro" panose="02040502050405020303" pitchFamily="18" charset="0"/>
            </a:endParaRPr>
          </a:p>
        </p:txBody>
      </p:sp>
    </p:spTree>
    <p:extLst>
      <p:ext uri="{BB962C8B-B14F-4D97-AF65-F5344CB8AC3E}">
        <p14:creationId xmlns:p14="http://schemas.microsoft.com/office/powerpoint/2010/main" val="2307124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FEC7D071-925A-A25D-E05E-32C77ACDD222}"/>
              </a:ext>
            </a:extLst>
          </p:cNvPr>
          <p:cNvCxnSpPr/>
          <p:nvPr/>
        </p:nvCxnSpPr>
        <p:spPr>
          <a:xfrm>
            <a:off x="422787" y="688259"/>
            <a:ext cx="11346426" cy="0"/>
          </a:xfrm>
          <a:prstGeom prst="line">
            <a:avLst/>
          </a:prstGeom>
        </p:spPr>
        <p:style>
          <a:lnRef idx="2">
            <a:schemeClr val="accent1"/>
          </a:lnRef>
          <a:fillRef idx="0">
            <a:schemeClr val="accent1"/>
          </a:fillRef>
          <a:effectRef idx="1">
            <a:schemeClr val="accent1"/>
          </a:effectRef>
          <a:fontRef idx="minor">
            <a:schemeClr val="tx1"/>
          </a:fontRef>
        </p:style>
      </p:cxnSp>
      <p:pic>
        <p:nvPicPr>
          <p:cNvPr id="6" name="Graphic 5">
            <a:extLst>
              <a:ext uri="{FF2B5EF4-FFF2-40B4-BE49-F238E27FC236}">
                <a16:creationId xmlns:a16="http://schemas.microsoft.com/office/drawing/2014/main" id="{CC8D4824-A8A1-286F-0B52-98811C98A98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223153" y="89582"/>
            <a:ext cx="892647" cy="523218"/>
          </a:xfrm>
          <a:prstGeom prst="rect">
            <a:avLst/>
          </a:prstGeom>
        </p:spPr>
      </p:pic>
      <p:sp>
        <p:nvSpPr>
          <p:cNvPr id="7" name="Content Placeholder 2">
            <a:extLst>
              <a:ext uri="{FF2B5EF4-FFF2-40B4-BE49-F238E27FC236}">
                <a16:creationId xmlns:a16="http://schemas.microsoft.com/office/drawing/2014/main" id="{4F6E7C57-FDA4-0EA0-DD37-9A3F30183BCB}"/>
              </a:ext>
            </a:extLst>
          </p:cNvPr>
          <p:cNvSpPr>
            <a:spLocks noGrp="1"/>
          </p:cNvSpPr>
          <p:nvPr>
            <p:ph idx="1"/>
          </p:nvPr>
        </p:nvSpPr>
        <p:spPr>
          <a:xfrm>
            <a:off x="422787" y="2486913"/>
            <a:ext cx="11346426" cy="2570855"/>
          </a:xfrm>
        </p:spPr>
        <p:txBody>
          <a:bodyPr anchor="ctr">
            <a:normAutofit/>
          </a:bodyPr>
          <a:lstStyle/>
          <a:p>
            <a:pPr marL="457200" lvl="1" indent="0" algn="ctr">
              <a:buNone/>
            </a:pPr>
            <a:r>
              <a:rPr lang="en-IN" sz="4400" dirty="0">
                <a:solidFill>
                  <a:schemeClr val="accent1"/>
                </a:solidFill>
                <a:latin typeface="Georgia Pro" panose="02040502050405020303" pitchFamily="18" charset="0"/>
              </a:rPr>
              <a:t>THANK YOU</a:t>
            </a:r>
          </a:p>
        </p:txBody>
      </p:sp>
    </p:spTree>
    <p:extLst>
      <p:ext uri="{BB962C8B-B14F-4D97-AF65-F5344CB8AC3E}">
        <p14:creationId xmlns:p14="http://schemas.microsoft.com/office/powerpoint/2010/main" val="3821282261"/>
      </p:ext>
    </p:extLst>
  </p:cSld>
  <p:clrMapOvr>
    <a:masterClrMapping/>
  </p:clrMapOvr>
</p:sld>
</file>

<file path=ppt/theme/theme1.xml><?xml version="1.0" encoding="utf-8"?>
<a:theme xmlns:a="http://schemas.openxmlformats.org/drawingml/2006/main" name="Office Theme">
  <a:themeElements>
    <a:clrScheme name="Office 2013 - 2022">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539</TotalTime>
  <Words>929</Words>
  <Application>Microsoft Office PowerPoint</Application>
  <PresentationFormat>Widescreen</PresentationFormat>
  <Paragraphs>171</Paragraphs>
  <Slides>8</Slides>
  <Notes>1</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8</vt:i4>
      </vt:variant>
    </vt:vector>
  </HeadingPairs>
  <TitlesOfParts>
    <vt:vector size="16" baseType="lpstr">
      <vt:lpstr>Abadi</vt:lpstr>
      <vt:lpstr>Aptos</vt:lpstr>
      <vt:lpstr>Aptos Display</vt:lpstr>
      <vt:lpstr>Arial</vt:lpstr>
      <vt:lpstr>Georgia Pro</vt:lpstr>
      <vt:lpstr>Times New Roman</vt:lpstr>
      <vt:lpstr>Office Theme</vt:lpstr>
      <vt:lpstr>Worksheet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Souvik Ganguly</dc:creator>
  <cp:lastModifiedBy>Souvik Ganguly</cp:lastModifiedBy>
  <cp:revision>18</cp:revision>
  <dcterms:created xsi:type="dcterms:W3CDTF">2024-04-27T22:32:01Z</dcterms:created>
  <dcterms:modified xsi:type="dcterms:W3CDTF">2024-05-15T10:32:48Z</dcterms:modified>
</cp:coreProperties>
</file>